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46" r:id="rId3"/>
    <p:sldId id="347" r:id="rId4"/>
    <p:sldId id="348" r:id="rId5"/>
    <p:sldId id="281" r:id="rId6"/>
    <p:sldId id="308" r:id="rId7"/>
    <p:sldId id="350" r:id="rId8"/>
    <p:sldId id="351" r:id="rId9"/>
    <p:sldId id="349" r:id="rId10"/>
    <p:sldId id="259" r:id="rId11"/>
    <p:sldId id="260" r:id="rId12"/>
    <p:sldId id="284" r:id="rId13"/>
    <p:sldId id="283" r:id="rId14"/>
    <p:sldId id="356" r:id="rId15"/>
    <p:sldId id="357" r:id="rId16"/>
    <p:sldId id="359" r:id="rId17"/>
    <p:sldId id="338" r:id="rId18"/>
    <p:sldId id="340" r:id="rId19"/>
    <p:sldId id="342" r:id="rId20"/>
    <p:sldId id="361" r:id="rId21"/>
    <p:sldId id="339" r:id="rId22"/>
    <p:sldId id="314" r:id="rId23"/>
    <p:sldId id="320" r:id="rId24"/>
    <p:sldId id="304" r:id="rId25"/>
    <p:sldId id="305" r:id="rId26"/>
    <p:sldId id="307" r:id="rId27"/>
    <p:sldId id="291" r:id="rId28"/>
    <p:sldId id="293" r:id="rId29"/>
    <p:sldId id="264" r:id="rId30"/>
    <p:sldId id="276" r:id="rId31"/>
    <p:sldId id="303" r:id="rId32"/>
    <p:sldId id="344" r:id="rId33"/>
    <p:sldId id="343" r:id="rId34"/>
    <p:sldId id="319" r:id="rId35"/>
    <p:sldId id="316" r:id="rId36"/>
    <p:sldId id="321" r:id="rId37"/>
    <p:sldId id="317" r:id="rId38"/>
    <p:sldId id="318" r:id="rId39"/>
    <p:sldId id="278" r:id="rId40"/>
    <p:sldId id="287" r:id="rId41"/>
    <p:sldId id="289" r:id="rId42"/>
    <p:sldId id="290" r:id="rId43"/>
    <p:sldId id="295" r:id="rId44"/>
    <p:sldId id="298" r:id="rId45"/>
    <p:sldId id="300" r:id="rId46"/>
    <p:sldId id="310" r:id="rId47"/>
    <p:sldId id="272" r:id="rId48"/>
    <p:sldId id="277" r:id="rId49"/>
    <p:sldId id="309" r:id="rId50"/>
    <p:sldId id="263" r:id="rId51"/>
    <p:sldId id="275" r:id="rId52"/>
    <p:sldId id="345" r:id="rId53"/>
    <p:sldId id="274" r:id="rId54"/>
    <p:sldId id="312" r:id="rId55"/>
    <p:sldId id="354" r:id="rId56"/>
    <p:sldId id="353" r:id="rId57"/>
    <p:sldId id="358" r:id="rId58"/>
    <p:sldId id="337" r:id="rId59"/>
    <p:sldId id="322" r:id="rId60"/>
    <p:sldId id="323" r:id="rId61"/>
    <p:sldId id="330" r:id="rId62"/>
    <p:sldId id="327" r:id="rId63"/>
    <p:sldId id="328" r:id="rId64"/>
    <p:sldId id="329" r:id="rId65"/>
    <p:sldId id="362" r:id="rId66"/>
    <p:sldId id="363" r:id="rId67"/>
    <p:sldId id="364" r:id="rId68"/>
    <p:sldId id="365" r:id="rId69"/>
    <p:sldId id="366" r:id="rId70"/>
    <p:sldId id="367" r:id="rId71"/>
    <p:sldId id="368" r:id="rId72"/>
    <p:sldId id="369" r:id="rId73"/>
    <p:sldId id="370" r:id="rId74"/>
    <p:sldId id="371" r:id="rId75"/>
    <p:sldId id="372" r:id="rId76"/>
    <p:sldId id="257" r:id="rId77"/>
    <p:sldId id="258" r:id="rId78"/>
    <p:sldId id="352" r:id="rId79"/>
    <p:sldId id="360" r:id="rId80"/>
    <p:sldId id="286" r:id="rId81"/>
    <p:sldId id="29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545454"/>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7662" autoAdjust="0"/>
  </p:normalViewPr>
  <p:slideViewPr>
    <p:cSldViewPr snapToGrid="0">
      <p:cViewPr varScale="1">
        <p:scale>
          <a:sx n="100" d="100"/>
          <a:sy n="100" d="100"/>
        </p:scale>
        <p:origin x="936" y="78"/>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2953F-105C-40E6-85A4-A2C86A996800}" type="datetimeFigureOut">
              <a:rPr lang="en-GB" smtClean="0"/>
              <a:t>27/02/2021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BB40-07F4-41F1-A3FA-47B5165E7B3E}" type="slidenum">
              <a:rPr lang="en-GB" smtClean="0"/>
              <a:t>‹#›</a:t>
            </a:fld>
            <a:endParaRPr lang="en-GB"/>
          </a:p>
        </p:txBody>
      </p:sp>
    </p:spTree>
    <p:extLst>
      <p:ext uri="{BB962C8B-B14F-4D97-AF65-F5344CB8AC3E}">
        <p14:creationId xmlns:p14="http://schemas.microsoft.com/office/powerpoint/2010/main" val="31282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br.org/2013/11/the-pace-of-technology-adoption-is-speeding-u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odingdojo.com/blog/top-7-programming-languages-of-2020"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Paljud on ise </a:t>
            </a:r>
            <a:r>
              <a:rPr lang="et-EE" dirty="0" err="1"/>
              <a:t>EEGd</a:t>
            </a:r>
            <a:r>
              <a:rPr lang="et-EE" dirty="0"/>
              <a:t> mõõtnud?</a:t>
            </a:r>
          </a:p>
          <a:p>
            <a:r>
              <a:rPr lang="et-EE" dirty="0"/>
              <a:t>Paljud on EEG mõõtmist pealt kogenud?</a:t>
            </a:r>
          </a:p>
          <a:p>
            <a:r>
              <a:rPr lang="et-EE" dirty="0"/>
              <a:t>Paljud on pealt näinud?</a:t>
            </a:r>
          </a:p>
          <a:p>
            <a:endParaRPr lang="et-EE" dirty="0"/>
          </a:p>
          <a:p>
            <a:r>
              <a:rPr lang="en-GB" dirty="0"/>
              <a:t>https://www.popularmechanics.com/science/health/a32493472/tattoo-eeg-measure-brain-waves/</a:t>
            </a:r>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https://hbr.org/2013/11/the-pace-of-technology-adoption-is-speeding-up</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11</a:t>
            </a:fld>
            <a:endParaRPr lang="en-GB"/>
          </a:p>
        </p:txBody>
      </p:sp>
    </p:spTree>
    <p:extLst>
      <p:ext uri="{BB962C8B-B14F-4D97-AF65-F5344CB8AC3E}">
        <p14:creationId xmlns:p14="http://schemas.microsoft.com/office/powerpoint/2010/main" val="1134491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https://www.youtube.com/watch?v=V53XIUtTGaw</a:t>
            </a:r>
          </a:p>
          <a:p>
            <a:endParaRPr lang="en-GB" dirty="0"/>
          </a:p>
          <a:p>
            <a:r>
              <a:rPr lang="en-GB" dirty="0"/>
              <a:t>Franz Anton Mesmer</a:t>
            </a:r>
          </a:p>
          <a:p>
            <a:r>
              <a:rPr lang="en-GB" sz="1200" b="0" i="0" kern="1200" dirty="0">
                <a:solidFill>
                  <a:schemeClr val="tx1"/>
                </a:solidFill>
                <a:effectLst/>
                <a:latin typeface="+mn-lt"/>
                <a:ea typeface="+mn-ea"/>
                <a:cs typeface="+mn-cs"/>
              </a:rPr>
              <a:t>1734 –1815</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13</a:t>
            </a:fld>
            <a:endParaRPr lang="en-GB"/>
          </a:p>
        </p:txBody>
      </p:sp>
    </p:spTree>
    <p:extLst>
      <p:ext uri="{BB962C8B-B14F-4D97-AF65-F5344CB8AC3E}">
        <p14:creationId xmlns:p14="http://schemas.microsoft.com/office/powerpoint/2010/main" val="816323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https://www.hackster.io/news/the-impulse-neuro-controller-gaming-glove-lets-you-fire-faster-than-you-can-click-a-mouse-90a46b24205f</a:t>
            </a:r>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14</a:t>
            </a:fld>
            <a:endParaRPr lang="en-GB"/>
          </a:p>
        </p:txBody>
      </p:sp>
    </p:spTree>
    <p:extLst>
      <p:ext uri="{BB962C8B-B14F-4D97-AF65-F5344CB8AC3E}">
        <p14:creationId xmlns:p14="http://schemas.microsoft.com/office/powerpoint/2010/main" val="124787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15</a:t>
            </a:fld>
            <a:endParaRPr lang="en-GB"/>
          </a:p>
        </p:txBody>
      </p:sp>
    </p:spTree>
    <p:extLst>
      <p:ext uri="{BB962C8B-B14F-4D97-AF65-F5344CB8AC3E}">
        <p14:creationId xmlns:p14="http://schemas.microsoft.com/office/powerpoint/2010/main" val="3130721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16</a:t>
            </a:fld>
            <a:endParaRPr lang="en-GB"/>
          </a:p>
        </p:txBody>
      </p:sp>
    </p:spTree>
    <p:extLst>
      <p:ext uri="{BB962C8B-B14F-4D97-AF65-F5344CB8AC3E}">
        <p14:creationId xmlns:p14="http://schemas.microsoft.com/office/powerpoint/2010/main" val="405987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17</a:t>
            </a:fld>
            <a:endParaRPr lang="en-GB"/>
          </a:p>
        </p:txBody>
      </p:sp>
    </p:spTree>
    <p:extLst>
      <p:ext uri="{BB962C8B-B14F-4D97-AF65-F5344CB8AC3E}">
        <p14:creationId xmlns:p14="http://schemas.microsoft.com/office/powerpoint/2010/main" val="172430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18</a:t>
            </a:fld>
            <a:endParaRPr lang="en-GB"/>
          </a:p>
        </p:txBody>
      </p:sp>
    </p:spTree>
    <p:extLst>
      <p:ext uri="{BB962C8B-B14F-4D97-AF65-F5344CB8AC3E}">
        <p14:creationId xmlns:p14="http://schemas.microsoft.com/office/powerpoint/2010/main" val="370556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19</a:t>
            </a:fld>
            <a:endParaRPr lang="en-GB"/>
          </a:p>
        </p:txBody>
      </p:sp>
    </p:spTree>
    <p:extLst>
      <p:ext uri="{BB962C8B-B14F-4D97-AF65-F5344CB8AC3E}">
        <p14:creationId xmlns:p14="http://schemas.microsoft.com/office/powerpoint/2010/main" val="364569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20</a:t>
            </a:fld>
            <a:endParaRPr lang="en-GB"/>
          </a:p>
        </p:txBody>
      </p:sp>
    </p:spTree>
    <p:extLst>
      <p:ext uri="{BB962C8B-B14F-4D97-AF65-F5344CB8AC3E}">
        <p14:creationId xmlns:p14="http://schemas.microsoft.com/office/powerpoint/2010/main" val="425233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b="0" kern="1200" dirty="0" err="1">
                <a:solidFill>
                  <a:schemeClr val="tx1"/>
                </a:solidFill>
                <a:effectLst/>
                <a:latin typeface="+mn-lt"/>
                <a:ea typeface="+mn-ea"/>
                <a:cs typeface="+mn-cs"/>
              </a:rPr>
              <a:t>Amüotroofne</a:t>
            </a:r>
            <a:r>
              <a:rPr lang="et-EE" sz="1200" b="0" kern="1200" dirty="0">
                <a:solidFill>
                  <a:schemeClr val="tx1"/>
                </a:solidFill>
                <a:effectLst/>
                <a:latin typeface="+mn-lt"/>
                <a:ea typeface="+mn-ea"/>
                <a:cs typeface="+mn-cs"/>
              </a:rPr>
              <a:t> lateraalskleroos</a:t>
            </a:r>
          </a:p>
          <a:p>
            <a:endParaRPr lang="et-EE" sz="1200" b="0" kern="1200" dirty="0">
              <a:solidFill>
                <a:schemeClr val="tx1"/>
              </a:solidFill>
              <a:effectLst/>
              <a:latin typeface="+mn-lt"/>
              <a:ea typeface="+mn-ea"/>
              <a:cs typeface="+mn-cs"/>
            </a:endParaRPr>
          </a:p>
          <a:p>
            <a:r>
              <a:rPr lang="et-EE" sz="1200" b="0" kern="1200" dirty="0">
                <a:solidFill>
                  <a:schemeClr val="tx1"/>
                </a:solidFill>
                <a:effectLst/>
                <a:latin typeface="+mn-lt"/>
                <a:ea typeface="+mn-ea"/>
                <a:cs typeface="+mn-cs"/>
              </a:rPr>
              <a:t>https://www.businessinsider.com/an-eye-tracking-interface-helps-als-patients-use-computers-2015-9</a:t>
            </a:r>
          </a:p>
        </p:txBody>
      </p:sp>
      <p:sp>
        <p:nvSpPr>
          <p:cNvPr id="4" name="Slide Number Placeholder 3"/>
          <p:cNvSpPr>
            <a:spLocks noGrp="1"/>
          </p:cNvSpPr>
          <p:nvPr>
            <p:ph type="sldNum" sz="quarter" idx="5"/>
          </p:nvPr>
        </p:nvSpPr>
        <p:spPr/>
        <p:txBody>
          <a:bodyPr/>
          <a:lstStyle/>
          <a:p>
            <a:fld id="{C70DBB40-07F4-41F1-A3FA-47B5165E7B3E}" type="slidenum">
              <a:rPr lang="en-GB" smtClean="0"/>
              <a:t>21</a:t>
            </a:fld>
            <a:endParaRPr lang="en-GB"/>
          </a:p>
        </p:txBody>
      </p:sp>
    </p:spTree>
    <p:extLst>
      <p:ext uri="{BB962C8B-B14F-4D97-AF65-F5344CB8AC3E}">
        <p14:creationId xmlns:p14="http://schemas.microsoft.com/office/powerpoint/2010/main" val="1304540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Super Mario Effect - Tricking Your Brain into Learning More | Mark Rober | TEDxPenn</a:t>
            </a:r>
          </a:p>
          <a:p>
            <a:br>
              <a:rPr lang="en-GB" sz="1200" b="0" i="0" kern="1200" dirty="0">
                <a:solidFill>
                  <a:schemeClr val="tx1"/>
                </a:solidFill>
                <a:effectLst/>
                <a:latin typeface="+mn-lt"/>
                <a:ea typeface="+mn-ea"/>
                <a:cs typeface="+mn-cs"/>
              </a:rPr>
            </a:b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a:t>
            </a:fld>
            <a:endParaRPr lang="en-GB"/>
          </a:p>
        </p:txBody>
      </p:sp>
    </p:spTree>
    <p:extLst>
      <p:ext uri="{BB962C8B-B14F-4D97-AF65-F5344CB8AC3E}">
        <p14:creationId xmlns:p14="http://schemas.microsoft.com/office/powerpoint/2010/main" val="1589595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http://braintour.harvard.edu/archives/portfolio-items/hubel-and-wiesel</a:t>
            </a:r>
          </a:p>
        </p:txBody>
      </p:sp>
      <p:sp>
        <p:nvSpPr>
          <p:cNvPr id="4" name="Slide Number Placeholder 3"/>
          <p:cNvSpPr>
            <a:spLocks noGrp="1"/>
          </p:cNvSpPr>
          <p:nvPr>
            <p:ph type="sldNum" sz="quarter" idx="10"/>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139061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1985, 1997, 1998 … 2013</a:t>
            </a:r>
            <a:endParaRPr lang="en-GB" dirty="0"/>
          </a:p>
        </p:txBody>
      </p:sp>
      <p:sp>
        <p:nvSpPr>
          <p:cNvPr id="4" name="Slide Number Placeholder 3"/>
          <p:cNvSpPr>
            <a:spLocks noGrp="1"/>
          </p:cNvSpPr>
          <p:nvPr>
            <p:ph type="sldNum" sz="quarter" idx="5"/>
          </p:nvPr>
        </p:nvSpPr>
        <p:spPr/>
        <p:txBody>
          <a:bodyPr/>
          <a:lstStyle/>
          <a:p>
            <a:fld id="{D902DC01-0E6C-406B-906A-B9744B72D977}" type="slidenum">
              <a:rPr lang="en-GB" smtClean="0"/>
              <a:t>40</a:t>
            </a:fld>
            <a:endParaRPr lang="en-GB"/>
          </a:p>
        </p:txBody>
      </p:sp>
    </p:spTree>
    <p:extLst>
      <p:ext uri="{BB962C8B-B14F-4D97-AF65-F5344CB8AC3E}">
        <p14:creationId xmlns:p14="http://schemas.microsoft.com/office/powerpoint/2010/main" val="1620265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https://www.eegsynth.org/?p=1881</a:t>
            </a:r>
          </a:p>
        </p:txBody>
      </p:sp>
      <p:sp>
        <p:nvSpPr>
          <p:cNvPr id="4" name="Slide Number Placeholder 3"/>
          <p:cNvSpPr>
            <a:spLocks noGrp="1"/>
          </p:cNvSpPr>
          <p:nvPr>
            <p:ph type="sldNum" sz="quarter" idx="5"/>
          </p:nvPr>
        </p:nvSpPr>
        <p:spPr/>
        <p:txBody>
          <a:bodyPr/>
          <a:lstStyle/>
          <a:p>
            <a:fld id="{D902DC01-0E6C-406B-906A-B9744B72D977}" type="slidenum">
              <a:rPr lang="en-GB" smtClean="0"/>
              <a:t>41</a:t>
            </a:fld>
            <a:endParaRPr lang="en-GB"/>
          </a:p>
        </p:txBody>
      </p:sp>
    </p:spTree>
    <p:extLst>
      <p:ext uri="{BB962C8B-B14F-4D97-AF65-F5344CB8AC3E}">
        <p14:creationId xmlns:p14="http://schemas.microsoft.com/office/powerpoint/2010/main" val="2087737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err="1">
                <a:solidFill>
                  <a:schemeClr val="tx1"/>
                </a:solidFill>
                <a:effectLst/>
                <a:latin typeface="+mn-lt"/>
                <a:ea typeface="+mn-ea"/>
                <a:cs typeface="+mn-cs"/>
              </a:rPr>
              <a:t>photoplethysmogram</a:t>
            </a:r>
            <a:r>
              <a:rPr lang="en-GB" sz="1200" b="0" i="0" kern="1200" dirty="0">
                <a:solidFill>
                  <a:schemeClr val="tx1"/>
                </a:solidFill>
                <a:effectLst/>
                <a:latin typeface="+mn-lt"/>
                <a:ea typeface="+mn-ea"/>
                <a:cs typeface="+mn-cs"/>
              </a:rPr>
              <a:t> </a:t>
            </a:r>
            <a:endParaRPr lang="et-EE" sz="1200" b="0" i="0" kern="1200" dirty="0">
              <a:solidFill>
                <a:schemeClr val="tx1"/>
              </a:solidFill>
              <a:effectLst/>
              <a:latin typeface="+mn-lt"/>
              <a:ea typeface="+mn-ea"/>
              <a:cs typeface="+mn-cs"/>
            </a:endParaRPr>
          </a:p>
          <a:p>
            <a:r>
              <a:rPr lang="et-EE" sz="1200" b="0" i="0" kern="1200" dirty="0" err="1">
                <a:solidFill>
                  <a:schemeClr val="tx1"/>
                </a:solidFill>
                <a:effectLst/>
                <a:latin typeface="+mn-lt"/>
                <a:ea typeface="+mn-ea"/>
                <a:cs typeface="+mn-cs"/>
              </a:rPr>
              <a:t>fotopletüsmograaf</a:t>
            </a:r>
            <a:endParaRPr lang="et-EE" dirty="0"/>
          </a:p>
          <a:p>
            <a:endParaRPr lang="et-EE" dirty="0"/>
          </a:p>
          <a:p>
            <a:r>
              <a:rPr lang="en-GB" dirty="0"/>
              <a:t>https://www.youtube.com/watch?v=egjpSCCqzr4</a:t>
            </a:r>
            <a:endParaRPr lang="et-EE" dirty="0"/>
          </a:p>
          <a:p>
            <a:endParaRPr lang="et-EE" dirty="0"/>
          </a:p>
          <a:p>
            <a:r>
              <a:rPr lang="en-GB" dirty="0"/>
              <a:t>https://www.youtube.com/watch?v=Y9f-RpwXr4E</a:t>
            </a:r>
            <a:endParaRPr lang="et-EE" dirty="0"/>
          </a:p>
          <a:p>
            <a:endParaRPr lang="et-EE" dirty="0"/>
          </a:p>
          <a:p>
            <a:r>
              <a:rPr lang="en-GB" dirty="0"/>
              <a:t>https://chrome-blesk02.ru/et/floor/kak-rabotaet-pulsometr-v-sportivnyh-chasah-reiting-luchshih-nagrudnyh/</a:t>
            </a:r>
          </a:p>
        </p:txBody>
      </p:sp>
      <p:sp>
        <p:nvSpPr>
          <p:cNvPr id="4" name="Slide Number Placeholder 3"/>
          <p:cNvSpPr>
            <a:spLocks noGrp="1"/>
          </p:cNvSpPr>
          <p:nvPr>
            <p:ph type="sldNum" sz="quarter" idx="5"/>
          </p:nvPr>
        </p:nvSpPr>
        <p:spPr/>
        <p:txBody>
          <a:bodyPr/>
          <a:lstStyle/>
          <a:p>
            <a:fld id="{C70DBB40-07F4-41F1-A3FA-47B5165E7B3E}" type="slidenum">
              <a:rPr lang="en-GB" smtClean="0"/>
              <a:t>42</a:t>
            </a:fld>
            <a:endParaRPr lang="en-GB"/>
          </a:p>
        </p:txBody>
      </p:sp>
    </p:spTree>
    <p:extLst>
      <p:ext uri="{BB962C8B-B14F-4D97-AF65-F5344CB8AC3E}">
        <p14:creationId xmlns:p14="http://schemas.microsoft.com/office/powerpoint/2010/main" val="251726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https://blogs.acu.edu/johnridleystroop/about-john-ridley-stroop/#.X_2zkOgzaUk</a:t>
            </a:r>
          </a:p>
        </p:txBody>
      </p:sp>
      <p:sp>
        <p:nvSpPr>
          <p:cNvPr id="4" name="Slide Number Placeholder 3"/>
          <p:cNvSpPr>
            <a:spLocks noGrp="1"/>
          </p:cNvSpPr>
          <p:nvPr>
            <p:ph type="sldNum" sz="quarter" idx="5"/>
          </p:nvPr>
        </p:nvSpPr>
        <p:spPr/>
        <p:txBody>
          <a:bodyPr/>
          <a:lstStyle/>
          <a:p>
            <a:fld id="{C70DBB40-07F4-41F1-A3FA-47B5165E7B3E}" type="slidenum">
              <a:rPr lang="en-GB" smtClean="0"/>
              <a:t>44</a:t>
            </a:fld>
            <a:endParaRPr lang="en-GB"/>
          </a:p>
        </p:txBody>
      </p:sp>
    </p:spTree>
    <p:extLst>
      <p:ext uri="{BB962C8B-B14F-4D97-AF65-F5344CB8AC3E}">
        <p14:creationId xmlns:p14="http://schemas.microsoft.com/office/powerpoint/2010/main" val="62232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45</a:t>
            </a:fld>
            <a:endParaRPr lang="en-GB"/>
          </a:p>
        </p:txBody>
      </p:sp>
    </p:spTree>
    <p:extLst>
      <p:ext uri="{BB962C8B-B14F-4D97-AF65-F5344CB8AC3E}">
        <p14:creationId xmlns:p14="http://schemas.microsoft.com/office/powerpoint/2010/main" val="935728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https://youtu.be/YqxeLodyyqA</a:t>
            </a:r>
            <a:endParaRPr lang="et-EE" dirty="0"/>
          </a:p>
          <a:p>
            <a:endParaRPr lang="et-EE" dirty="0"/>
          </a:p>
          <a:p>
            <a:r>
              <a:rPr lang="en-GB" dirty="0">
                <a:hlinkClick r:id="rId3"/>
              </a:rPr>
              <a:t>https://www.codingdojo.com/blog/top-7-programming-languages-of-2020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47</a:t>
            </a:fld>
            <a:endParaRPr lang="en-GB"/>
          </a:p>
        </p:txBody>
      </p:sp>
    </p:spTree>
    <p:extLst>
      <p:ext uri="{BB962C8B-B14F-4D97-AF65-F5344CB8AC3E}">
        <p14:creationId xmlns:p14="http://schemas.microsoft.com/office/powerpoint/2010/main" val="317481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dirty="0"/>
              <a:t>Hariduse </a:t>
            </a:r>
            <a:r>
              <a:rPr lang="et-EE" dirty="0" err="1"/>
              <a:t>Infotekhnoloogia</a:t>
            </a:r>
            <a:r>
              <a:rPr lang="et-EE" dirty="0"/>
              <a:t> Sihtasutuse kodulehelt: </a:t>
            </a:r>
            <a:r>
              <a:rPr lang="en-GB" dirty="0"/>
              <a:t>https://www.hitsa.ee/uudised-1/it-akadeemia-toetab-korgkoolide-innovaatilisi-projekte</a:t>
            </a:r>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D902DC01-0E6C-406B-906A-B9744B72D977}" type="slidenum">
              <a:rPr lang="en-GB" smtClean="0"/>
              <a:t>54</a:t>
            </a:fld>
            <a:endParaRPr lang="en-GB"/>
          </a:p>
        </p:txBody>
      </p:sp>
    </p:spTree>
    <p:extLst>
      <p:ext uri="{BB962C8B-B14F-4D97-AF65-F5344CB8AC3E}">
        <p14:creationId xmlns:p14="http://schemas.microsoft.com/office/powerpoint/2010/main" val="3802311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https://blogs.acu.edu/johnridleystroop/about-john-ridley-stroop/#.X_2zkOgzaUk</a:t>
            </a:r>
          </a:p>
        </p:txBody>
      </p:sp>
      <p:sp>
        <p:nvSpPr>
          <p:cNvPr id="4" name="Slide Number Placeholder 3"/>
          <p:cNvSpPr>
            <a:spLocks noGrp="1"/>
          </p:cNvSpPr>
          <p:nvPr>
            <p:ph type="sldNum" sz="quarter" idx="5"/>
          </p:nvPr>
        </p:nvSpPr>
        <p:spPr/>
        <p:txBody>
          <a:bodyPr/>
          <a:lstStyle/>
          <a:p>
            <a:fld id="{C70DBB40-07F4-41F1-A3FA-47B5165E7B3E}" type="slidenum">
              <a:rPr lang="en-GB" smtClean="0"/>
              <a:t>71</a:t>
            </a:fld>
            <a:endParaRPr lang="en-GB"/>
          </a:p>
        </p:txBody>
      </p:sp>
    </p:spTree>
    <p:extLst>
      <p:ext uri="{BB962C8B-B14F-4D97-AF65-F5344CB8AC3E}">
        <p14:creationId xmlns:p14="http://schemas.microsoft.com/office/powerpoint/2010/main" val="2637688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Mathews, A., &amp; Macleod, C. (1985). Selective processing of threat cues in anxiety states. </a:t>
            </a:r>
            <a:r>
              <a:rPr lang="en-GB" sz="1200" b="0" i="1" kern="1200" dirty="0">
                <a:solidFill>
                  <a:schemeClr val="tx1"/>
                </a:solidFill>
                <a:effectLst/>
                <a:latin typeface="+mn-lt"/>
                <a:ea typeface="+mn-ea"/>
                <a:cs typeface="+mn-cs"/>
              </a:rPr>
              <a:t>Behaviour research and therapy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23</a:t>
            </a:r>
            <a:r>
              <a:rPr lang="en-GB" sz="1200" b="0" i="0" kern="1200" dirty="0">
                <a:solidFill>
                  <a:schemeClr val="tx1"/>
                </a:solidFill>
                <a:effectLst/>
                <a:latin typeface="+mn-lt"/>
                <a:ea typeface="+mn-ea"/>
                <a:cs typeface="+mn-cs"/>
              </a:rPr>
              <a:t>(5), 563-569.</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72</a:t>
            </a:fld>
            <a:endParaRPr lang="en-GB"/>
          </a:p>
        </p:txBody>
      </p:sp>
    </p:spTree>
    <p:extLst>
      <p:ext uri="{BB962C8B-B14F-4D97-AF65-F5344CB8AC3E}">
        <p14:creationId xmlns:p14="http://schemas.microsoft.com/office/powerpoint/2010/main" val="305848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Super Mario Effect - Tricking Your Brain into Learning More | Mark Rober | TEDxPenn</a:t>
            </a:r>
          </a:p>
          <a:p>
            <a:br>
              <a:rPr lang="en-GB" sz="1200" b="0" i="0" kern="1200" dirty="0">
                <a:solidFill>
                  <a:schemeClr val="tx1"/>
                </a:solidFill>
                <a:effectLst/>
                <a:latin typeface="+mn-lt"/>
                <a:ea typeface="+mn-ea"/>
                <a:cs typeface="+mn-cs"/>
              </a:rPr>
            </a:b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a:t>
            </a:fld>
            <a:endParaRPr lang="en-GB"/>
          </a:p>
        </p:txBody>
      </p:sp>
    </p:spTree>
    <p:extLst>
      <p:ext uri="{BB962C8B-B14F-4D97-AF65-F5344CB8AC3E}">
        <p14:creationId xmlns:p14="http://schemas.microsoft.com/office/powerpoint/2010/main" val="3539498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73</a:t>
            </a:fld>
            <a:endParaRPr lang="en-GB"/>
          </a:p>
        </p:txBody>
      </p:sp>
    </p:spTree>
    <p:extLst>
      <p:ext uri="{BB962C8B-B14F-4D97-AF65-F5344CB8AC3E}">
        <p14:creationId xmlns:p14="http://schemas.microsoft.com/office/powerpoint/2010/main" val="1857018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Pildil</a:t>
            </a:r>
            <a:r>
              <a:rPr lang="en-GB" dirty="0"/>
              <a:t> </a:t>
            </a:r>
            <a:r>
              <a:rPr lang="en-GB" dirty="0" err="1"/>
              <a:t>vasakult</a:t>
            </a:r>
            <a:r>
              <a:rPr lang="en-GB" dirty="0"/>
              <a:t>: </a:t>
            </a:r>
            <a:r>
              <a:rPr lang="en-GB" dirty="0" err="1">
                <a:effectLst/>
              </a:rPr>
              <a:t>vana</a:t>
            </a:r>
            <a:r>
              <a:rPr lang="en-GB" dirty="0">
                <a:effectLst/>
              </a:rPr>
              <a:t> </a:t>
            </a:r>
            <a:r>
              <a:rPr lang="en-GB" dirty="0" err="1">
                <a:effectLst/>
              </a:rPr>
              <a:t>Tiigi</a:t>
            </a:r>
            <a:r>
              <a:rPr lang="en-GB" dirty="0">
                <a:effectLst/>
              </a:rPr>
              <a:t> 72 </a:t>
            </a:r>
            <a:r>
              <a:rPr lang="en-GB" dirty="0" err="1">
                <a:effectLst/>
              </a:rPr>
              <a:t>maja</a:t>
            </a:r>
            <a:r>
              <a:rPr lang="en-GB" dirty="0">
                <a:effectLst/>
              </a:rPr>
              <a:t> </a:t>
            </a:r>
            <a:r>
              <a:rPr lang="en-GB" dirty="0" err="1">
                <a:effectLst/>
              </a:rPr>
              <a:t>labori</a:t>
            </a:r>
            <a:r>
              <a:rPr lang="en-GB" dirty="0">
                <a:effectLst/>
              </a:rPr>
              <a:t> </a:t>
            </a:r>
            <a:r>
              <a:rPr lang="en-GB" dirty="0" err="1">
                <a:effectLst/>
              </a:rPr>
              <a:t>ruumi</a:t>
            </a:r>
            <a:r>
              <a:rPr lang="en-GB" dirty="0">
                <a:effectLst/>
              </a:rPr>
              <a:t> 331 </a:t>
            </a:r>
            <a:r>
              <a:rPr lang="en-GB" dirty="0" err="1">
                <a:effectLst/>
              </a:rPr>
              <a:t>uhkus</a:t>
            </a:r>
            <a:r>
              <a:rPr lang="en-GB" dirty="0">
                <a:effectLst/>
              </a:rPr>
              <a:t> </a:t>
            </a:r>
            <a:r>
              <a:rPr lang="en-GB" dirty="0" err="1">
                <a:effectLst/>
              </a:rPr>
              <a:t>ehk</a:t>
            </a:r>
            <a:r>
              <a:rPr lang="en-GB" dirty="0">
                <a:effectLst/>
              </a:rPr>
              <a:t> PDP11 </a:t>
            </a:r>
            <a:r>
              <a:rPr lang="en-GB" dirty="0" err="1">
                <a:effectLst/>
              </a:rPr>
              <a:t>koos</a:t>
            </a:r>
            <a:r>
              <a:rPr lang="en-GB" dirty="0">
                <a:effectLst/>
              </a:rPr>
              <a:t> CAMAC-</a:t>
            </a:r>
            <a:r>
              <a:rPr lang="en-GB" dirty="0" err="1">
                <a:effectLst/>
              </a:rPr>
              <a:t>iga</a:t>
            </a:r>
            <a:r>
              <a:rPr lang="en-GB" dirty="0"/>
              <a:t>, </a:t>
            </a:r>
            <a:r>
              <a:rPr lang="en-GB" dirty="0" err="1"/>
              <a:t>Aavo</a:t>
            </a:r>
            <a:r>
              <a:rPr lang="en-GB" dirty="0"/>
              <a:t> </a:t>
            </a:r>
            <a:r>
              <a:rPr lang="en-GB" dirty="0" err="1"/>
              <a:t>Luuk</a:t>
            </a:r>
            <a:r>
              <a:rPr lang="en-GB" dirty="0"/>
              <a:t>, </a:t>
            </a:r>
            <a:r>
              <a:rPr lang="en-GB" dirty="0" err="1"/>
              <a:t>insenerid</a:t>
            </a:r>
            <a:r>
              <a:rPr lang="en-GB" dirty="0"/>
              <a:t> </a:t>
            </a:r>
            <a:r>
              <a:rPr lang="en-GB" dirty="0" err="1"/>
              <a:t>Urmas</a:t>
            </a:r>
            <a:r>
              <a:rPr lang="en-GB" dirty="0"/>
              <a:t> Mast, </a:t>
            </a:r>
            <a:r>
              <a:rPr lang="en-GB" dirty="0" err="1"/>
              <a:t>Väino</a:t>
            </a:r>
            <a:r>
              <a:rPr lang="en-GB" dirty="0"/>
              <a:t> </a:t>
            </a:r>
            <a:r>
              <a:rPr lang="en-GB" dirty="0" err="1"/>
              <a:t>Vaske</a:t>
            </a:r>
            <a:r>
              <a:rPr lang="en-GB" dirty="0"/>
              <a:t> </a:t>
            </a:r>
            <a:r>
              <a:rPr lang="en-GB" dirty="0" err="1"/>
              <a:t>ja</a:t>
            </a:r>
            <a:r>
              <a:rPr lang="en-GB" dirty="0"/>
              <a:t> </a:t>
            </a:r>
            <a:r>
              <a:rPr lang="en-GB" dirty="0" err="1"/>
              <a:t>Tiit</a:t>
            </a:r>
            <a:r>
              <a:rPr lang="en-GB" dirty="0"/>
              <a:t> </a:t>
            </a:r>
            <a:r>
              <a:rPr lang="en-GB" dirty="0" err="1"/>
              <a:t>Mogom</a:t>
            </a:r>
            <a:r>
              <a:rPr lang="en-GB" dirty="0"/>
              <a:t>, </a:t>
            </a:r>
            <a:r>
              <a:rPr lang="en-GB" dirty="0" err="1"/>
              <a:t>ees</a:t>
            </a:r>
            <a:r>
              <a:rPr lang="en-GB" dirty="0"/>
              <a:t> </a:t>
            </a:r>
            <a:r>
              <a:rPr lang="en-GB" dirty="0" err="1"/>
              <a:t>istuvad</a:t>
            </a:r>
            <a:r>
              <a:rPr lang="en-GB" dirty="0"/>
              <a:t> </a:t>
            </a:r>
            <a:r>
              <a:rPr lang="en-GB" dirty="0" err="1"/>
              <a:t>Jüri</a:t>
            </a:r>
            <a:r>
              <a:rPr lang="en-GB" dirty="0"/>
              <a:t> </a:t>
            </a:r>
            <a:r>
              <a:rPr lang="en-GB" dirty="0" err="1"/>
              <a:t>Allik</a:t>
            </a:r>
            <a:r>
              <a:rPr lang="en-GB" dirty="0"/>
              <a:t> </a:t>
            </a:r>
            <a:r>
              <a:rPr lang="en-GB" dirty="0" err="1"/>
              <a:t>ja</a:t>
            </a:r>
            <a:r>
              <a:rPr lang="en-GB" dirty="0"/>
              <a:t> Julia Berger.</a:t>
            </a:r>
          </a:p>
        </p:txBody>
      </p:sp>
      <p:sp>
        <p:nvSpPr>
          <p:cNvPr id="4" name="Slide Number Placeholder 3"/>
          <p:cNvSpPr>
            <a:spLocks noGrp="1"/>
          </p:cNvSpPr>
          <p:nvPr>
            <p:ph type="sldNum" sz="quarter" idx="5"/>
          </p:nvPr>
        </p:nvSpPr>
        <p:spPr/>
        <p:txBody>
          <a:bodyPr/>
          <a:lstStyle/>
          <a:p>
            <a:fld id="{C70DBB40-07F4-41F1-A3FA-47B5165E7B3E}" type="slidenum">
              <a:rPr lang="en-GB" smtClean="0"/>
              <a:t>77</a:t>
            </a:fld>
            <a:endParaRPr lang="en-GB"/>
          </a:p>
        </p:txBody>
      </p:sp>
    </p:spTree>
    <p:extLst>
      <p:ext uri="{BB962C8B-B14F-4D97-AF65-F5344CB8AC3E}">
        <p14:creationId xmlns:p14="http://schemas.microsoft.com/office/powerpoint/2010/main" val="3717884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https://www.google.com/url?sa=i&amp;url=https%3A%2F%2Fmedium.com%2F%40eyesee%2Feye-tracking-through-history-b2e5c7029443&amp;psig=AOvVaw0STr1IYIYbU9jN7JdIqELs&amp;ust=1613095243392000&amp;source=images&amp;cd=vfe&amp;ved=0CAkQjhxqFwoTCLCFy5ze4O4CFQAAAAAdAAAAABAN</a:t>
            </a:r>
          </a:p>
        </p:txBody>
      </p:sp>
      <p:sp>
        <p:nvSpPr>
          <p:cNvPr id="4" name="Slide Number Placeholder 3"/>
          <p:cNvSpPr>
            <a:spLocks noGrp="1"/>
          </p:cNvSpPr>
          <p:nvPr>
            <p:ph type="sldNum" sz="quarter" idx="5"/>
          </p:nvPr>
        </p:nvSpPr>
        <p:spPr/>
        <p:txBody>
          <a:bodyPr/>
          <a:lstStyle/>
          <a:p>
            <a:fld id="{C70DBB40-07F4-41F1-A3FA-47B5165E7B3E}" type="slidenum">
              <a:rPr lang="en-GB" smtClean="0"/>
              <a:t>78</a:t>
            </a:fld>
            <a:endParaRPr lang="en-GB"/>
          </a:p>
        </p:txBody>
      </p:sp>
    </p:spTree>
    <p:extLst>
      <p:ext uri="{BB962C8B-B14F-4D97-AF65-F5344CB8AC3E}">
        <p14:creationId xmlns:p14="http://schemas.microsoft.com/office/powerpoint/2010/main" val="1636250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https://www.google.com/url?sa=i&amp;url=https%3A%2F%2Fmedium.com%2F%40eyesee%2Feye-tracking-through-history-b2e5c7029443&amp;psig=AOvVaw0STr1IYIYbU9jN7JdIqELs&amp;ust=1613095243392000&amp;source=images&amp;cd=vfe&amp;ved=0CAkQjhxqFwoTCLCFy5ze4O4CFQAAAAAdAAAAABAN</a:t>
            </a:r>
          </a:p>
        </p:txBody>
      </p:sp>
      <p:sp>
        <p:nvSpPr>
          <p:cNvPr id="4" name="Slide Number Placeholder 3"/>
          <p:cNvSpPr>
            <a:spLocks noGrp="1"/>
          </p:cNvSpPr>
          <p:nvPr>
            <p:ph type="sldNum" sz="quarter" idx="5"/>
          </p:nvPr>
        </p:nvSpPr>
        <p:spPr/>
        <p:txBody>
          <a:bodyPr/>
          <a:lstStyle/>
          <a:p>
            <a:fld id="{C70DBB40-07F4-41F1-A3FA-47B5165E7B3E}" type="slidenum">
              <a:rPr lang="en-GB" smtClean="0"/>
              <a:t>79</a:t>
            </a:fld>
            <a:endParaRPr lang="en-GB"/>
          </a:p>
        </p:txBody>
      </p:sp>
    </p:spTree>
    <p:extLst>
      <p:ext uri="{BB962C8B-B14F-4D97-AF65-F5344CB8AC3E}">
        <p14:creationId xmlns:p14="http://schemas.microsoft.com/office/powerpoint/2010/main" val="1877581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Aastal</a:t>
            </a:r>
            <a:r>
              <a:rPr lang="en-GB" sz="1200" kern="1200" dirty="0">
                <a:solidFill>
                  <a:schemeClr val="tx1"/>
                </a:solidFill>
                <a:effectLst/>
                <a:latin typeface="+mn-lt"/>
                <a:ea typeface="+mn-ea"/>
                <a:cs typeface="+mn-cs"/>
              </a:rPr>
              <a:t> 1991 l</a:t>
            </a:r>
            <a:r>
              <a:rPr lang="et-EE" sz="1200" kern="1200" dirty="0" err="1">
                <a:solidFill>
                  <a:schemeClr val="tx1"/>
                </a:solidFill>
                <a:effectLst/>
                <a:latin typeface="+mn-lt"/>
                <a:ea typeface="+mn-ea"/>
                <a:cs typeface="+mn-cs"/>
              </a:rPr>
              <a:t>õi</a:t>
            </a:r>
            <a:r>
              <a:rPr lang="et-EE" sz="1200" kern="1200" dirty="0">
                <a:solidFill>
                  <a:schemeClr val="tx1"/>
                </a:solidFill>
                <a:effectLst/>
                <a:latin typeface="+mn-lt"/>
                <a:ea typeface="+mn-ea"/>
                <a:cs typeface="+mn-cs"/>
              </a:rPr>
              <a:t> Guido van </a:t>
            </a:r>
            <a:r>
              <a:rPr lang="et-EE" sz="1200" kern="1200" dirty="0" err="1">
                <a:solidFill>
                  <a:schemeClr val="tx1"/>
                </a:solidFill>
                <a:effectLst/>
                <a:latin typeface="+mn-lt"/>
                <a:ea typeface="+mn-ea"/>
                <a:cs typeface="+mn-cs"/>
              </a:rPr>
              <a:t>Rossum</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Pythoni</a:t>
            </a:r>
            <a:r>
              <a:rPr lang="et-EE" sz="1200" kern="1200" dirty="0">
                <a:solidFill>
                  <a:schemeClr val="tx1"/>
                </a:solidFill>
                <a:effectLst/>
                <a:latin typeface="+mn-lt"/>
                <a:ea typeface="+mn-ea"/>
                <a:cs typeface="+mn-cs"/>
              </a:rPr>
              <a:t> ja nimetas selle inglise komöödiatruppi </a:t>
            </a:r>
            <a:r>
              <a:rPr lang="et-EE" sz="1200" i="1" kern="1200" dirty="0" err="1">
                <a:solidFill>
                  <a:schemeClr val="tx1"/>
                </a:solidFill>
                <a:effectLst/>
                <a:latin typeface="+mn-lt"/>
                <a:ea typeface="+mn-ea"/>
                <a:cs typeface="+mn-cs"/>
              </a:rPr>
              <a:t>Monty</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Python</a:t>
            </a:r>
            <a:r>
              <a:rPr lang="et-EE" sz="1200" kern="1200" dirty="0">
                <a:solidFill>
                  <a:schemeClr val="tx1"/>
                </a:solidFill>
                <a:effectLst/>
                <a:latin typeface="+mn-lt"/>
                <a:ea typeface="+mn-ea"/>
                <a:cs typeface="+mn-cs"/>
              </a:rPr>
              <a:t> järgi.</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02DC01-0E6C-406B-906A-B9744B72D977}" type="slidenum">
              <a:rPr lang="en-GB" smtClean="0"/>
              <a:t>80</a:t>
            </a:fld>
            <a:endParaRPr lang="en-GB"/>
          </a:p>
        </p:txBody>
      </p:sp>
    </p:spTree>
    <p:extLst>
      <p:ext uri="{BB962C8B-B14F-4D97-AF65-F5344CB8AC3E}">
        <p14:creationId xmlns:p14="http://schemas.microsoft.com/office/powerpoint/2010/main" val="376423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Sõltuvalt selle kursuse teemadest viitan mõningatele enda õpetajate töödele ja tegemistele </a:t>
            </a:r>
            <a:r>
              <a:rPr lang="et-EE" dirty="0" err="1"/>
              <a:t>ostseselt</a:t>
            </a:r>
            <a:r>
              <a:rPr lang="et-EE" dirty="0"/>
              <a:t>, teiste nõu kasuta üldisemalt…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a:t>
            </a:fld>
            <a:endParaRPr lang="en-GB"/>
          </a:p>
        </p:txBody>
      </p:sp>
    </p:spTree>
    <p:extLst>
      <p:ext uri="{BB962C8B-B14F-4D97-AF65-F5344CB8AC3E}">
        <p14:creationId xmlns:p14="http://schemas.microsoft.com/office/powerpoint/2010/main" val="2195195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E.O. Wilson: Advice to young scientists</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t-EE" sz="1200" b="0" i="0" kern="1200" dirty="0">
                <a:solidFill>
                  <a:schemeClr val="tx1"/>
                </a:solidFill>
                <a:effectLst/>
                <a:latin typeface="+mn-lt"/>
                <a:ea typeface="+mn-ea"/>
                <a:cs typeface="+mn-cs"/>
              </a:rPr>
              <a:t>Üldisemast teadusliku mõtteviisi mõjust räägib enda ettekandes ka E.O. Wilson, rõhutades, et oleme sisenenud tehnoloogiaajastusse, kust enam tagasiteed ei ole. Sõltumata konkreetsest tegevusvaldkonnast või ametist – võidame ühiskonnana tervikuna, kui inimestel meie ümber, kuid eriti juhtidel ja poliitikutel oleks kasvõi kõige tagasihoidlikum kokkupuude teadusliku mõtteviisiga.</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6</a:t>
            </a:fld>
            <a:endParaRPr lang="en-GB"/>
          </a:p>
        </p:txBody>
      </p:sp>
    </p:spTree>
    <p:extLst>
      <p:ext uri="{BB962C8B-B14F-4D97-AF65-F5344CB8AC3E}">
        <p14:creationId xmlns:p14="http://schemas.microsoft.com/office/powerpoint/2010/main" val="3937260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https://www.theguardian.com/world/2020/may/31/covid-19-expert-karl-friston-germany-may-have-more-immunological-dark-matter</a:t>
            </a:r>
          </a:p>
        </p:txBody>
      </p:sp>
      <p:sp>
        <p:nvSpPr>
          <p:cNvPr id="4" name="Slide Number Placeholder 3"/>
          <p:cNvSpPr>
            <a:spLocks noGrp="1"/>
          </p:cNvSpPr>
          <p:nvPr>
            <p:ph type="sldNum" sz="quarter" idx="5"/>
          </p:nvPr>
        </p:nvSpPr>
        <p:spPr/>
        <p:txBody>
          <a:bodyPr/>
          <a:lstStyle/>
          <a:p>
            <a:fld id="{C70DBB40-07F4-41F1-A3FA-47B5165E7B3E}" type="slidenum">
              <a:rPr lang="en-GB" smtClean="0"/>
              <a:t>7</a:t>
            </a:fld>
            <a:endParaRPr lang="en-GB"/>
          </a:p>
        </p:txBody>
      </p:sp>
    </p:spTree>
    <p:extLst>
      <p:ext uri="{BB962C8B-B14F-4D97-AF65-F5344CB8AC3E}">
        <p14:creationId xmlns:p14="http://schemas.microsoft.com/office/powerpoint/2010/main" val="29838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https://www.postimees.ee/7133765/teadusnoukojaga-liitub-kaitumisteadlane-ja-psuhholoog-andero-uusberg</a:t>
            </a:r>
          </a:p>
        </p:txBody>
      </p:sp>
      <p:sp>
        <p:nvSpPr>
          <p:cNvPr id="4" name="Slide Number Placeholder 3"/>
          <p:cNvSpPr>
            <a:spLocks noGrp="1"/>
          </p:cNvSpPr>
          <p:nvPr>
            <p:ph type="sldNum" sz="quarter" idx="5"/>
          </p:nvPr>
        </p:nvSpPr>
        <p:spPr/>
        <p:txBody>
          <a:bodyPr/>
          <a:lstStyle/>
          <a:p>
            <a:fld id="{C70DBB40-07F4-41F1-A3FA-47B5165E7B3E}" type="slidenum">
              <a:rPr lang="en-GB" smtClean="0"/>
              <a:t>8</a:t>
            </a:fld>
            <a:endParaRPr lang="en-GB"/>
          </a:p>
        </p:txBody>
      </p:sp>
    </p:spTree>
    <p:extLst>
      <p:ext uri="{BB962C8B-B14F-4D97-AF65-F5344CB8AC3E}">
        <p14:creationId xmlns:p14="http://schemas.microsoft.com/office/powerpoint/2010/main" val="125575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https://majandus24.postimees.ee/6920889/matemaatik-juhan-aru-seletab-labi-matemaatika-miks-koroonaviirus-nii-ohtlik-on</a:t>
            </a:r>
            <a:endParaRPr lang="et-EE" dirty="0"/>
          </a:p>
          <a:p>
            <a:endParaRPr lang="et-EE" dirty="0"/>
          </a:p>
          <a:p>
            <a:r>
              <a:rPr lang="en-GB" dirty="0"/>
              <a:t>https://ekspress.delfi.ee/artikkel/89213277/koroonaviirus-miks-peate-kohe-tegutsema?</a:t>
            </a:r>
          </a:p>
        </p:txBody>
      </p:sp>
      <p:sp>
        <p:nvSpPr>
          <p:cNvPr id="4" name="Slide Number Placeholder 3"/>
          <p:cNvSpPr>
            <a:spLocks noGrp="1"/>
          </p:cNvSpPr>
          <p:nvPr>
            <p:ph type="sldNum" sz="quarter" idx="5"/>
          </p:nvPr>
        </p:nvSpPr>
        <p:spPr/>
        <p:txBody>
          <a:bodyPr/>
          <a:lstStyle/>
          <a:p>
            <a:fld id="{C70DBB40-07F4-41F1-A3FA-47B5165E7B3E}" type="slidenum">
              <a:rPr lang="en-GB" smtClean="0"/>
              <a:t>9</a:t>
            </a:fld>
            <a:endParaRPr lang="en-GB"/>
          </a:p>
        </p:txBody>
      </p:sp>
    </p:spTree>
    <p:extLst>
      <p:ext uri="{BB962C8B-B14F-4D97-AF65-F5344CB8AC3E}">
        <p14:creationId xmlns:p14="http://schemas.microsoft.com/office/powerpoint/2010/main" val="1122478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Gordon</a:t>
            </a:r>
            <a:r>
              <a:rPr lang="et-EE" dirty="0"/>
              <a:t> Moor (Inteli asutaja)</a:t>
            </a:r>
            <a:endParaRPr lang="en-GB" dirty="0"/>
          </a:p>
          <a:p>
            <a:endParaRPr lang="en-GB" dirty="0"/>
          </a:p>
          <a:p>
            <a:r>
              <a:rPr lang="et-EE" dirty="0" err="1"/>
              <a:t>Moore'i</a:t>
            </a:r>
            <a:r>
              <a:rPr lang="et-EE" dirty="0"/>
              <a:t> seadus põhineb arvutiriistvara ajalool ning ütleb, et mikrokiibil olevate transistoride arv kahekordistub iga kahe aasta järel. </a:t>
            </a:r>
          </a:p>
          <a:p>
            <a:endParaRPr lang="et-EE" dirty="0"/>
          </a:p>
          <a:p>
            <a:r>
              <a:rPr lang="en-GB" dirty="0"/>
              <a:t>https://www.visualcapitalist.com/visualizing-moores-law-in-action-1971-2019/</a:t>
            </a:r>
            <a:endParaRPr lang="et-EE" dirty="0"/>
          </a:p>
          <a:p>
            <a:endParaRPr lang="et-EE" dirty="0"/>
          </a:p>
          <a:p>
            <a:r>
              <a:rPr lang="en-GB" dirty="0"/>
              <a:t>https://needull.com/2017/02/22/the-end-of-moores-law/</a:t>
            </a: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10</a:t>
            </a:fld>
            <a:endParaRPr lang="en-GB"/>
          </a:p>
        </p:txBody>
      </p:sp>
    </p:spTree>
    <p:extLst>
      <p:ext uri="{BB962C8B-B14F-4D97-AF65-F5344CB8AC3E}">
        <p14:creationId xmlns:p14="http://schemas.microsoft.com/office/powerpoint/2010/main" val="347912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CD2B-44AA-4FD2-B3E0-CACF63D7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3A76D-0978-42BE-ACD5-9545FA35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23256-B861-40F5-B825-F38D05301A38}"/>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6E166560-D45A-4AA8-B5B6-6CBD5AF5D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C760A-4E28-4FED-8DEF-C560FC02554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755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3DEE-B862-411C-AD65-049A146450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DD341-CEDB-476D-AF45-79F92099E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C6D6E-71F7-44BD-91EA-AB69D49D71D2}"/>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6DF2C501-F5C3-441A-B796-A0EF5C930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0AA7BC-E979-45DF-944E-B92EA1424276}"/>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275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507A0-5D6C-44D4-8F09-9B27C28A88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E79A68-0C9A-48B0-BF6C-F843AE545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8F18D6-6156-43BF-BBA7-328957E76A01}"/>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44936F31-5383-4D39-9E52-4E87AEF11E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348454-0F12-486C-954B-139DD575FE6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0755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0E58-7A51-45B4-A2A3-2CC2190DE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6BA-73FD-4D08-B72F-CBFD64187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C6156F-9E4F-4917-9FA5-A000B6FBE4FE}"/>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0CDAC5DE-9BF1-4CAB-A117-F1AF79EC5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89CD8-913D-4606-9F53-CF4EC2B31865}"/>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8400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3F36-FB4D-42D3-9818-CC2998685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89C073-62F5-43C4-A21C-2DD0D5FAF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B016E-07B1-4207-A6DC-8F58B1643C39}"/>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37252FA3-1C65-4FA8-82DE-6A69DEB70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3705DE-CEB3-47F3-8F6B-C4B743C11C4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260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396A-18D9-4BDA-B9DE-7493F40A86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E3D156-E60E-4338-9D29-915B2D9CD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358B1C-C09E-4B1A-B875-D5C790C9E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BA23D7-BD2B-4871-B58E-EEC68E4619DA}"/>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6" name="Footer Placeholder 5">
            <a:extLst>
              <a:ext uri="{FF2B5EF4-FFF2-40B4-BE49-F238E27FC236}">
                <a16:creationId xmlns:a16="http://schemas.microsoft.com/office/drawing/2014/main" id="{D86503A2-EA3D-46F2-BD70-CA82651AB8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40265-C110-4C29-B587-12B6EB792E68}"/>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1574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115B-2882-49C8-AE92-62E06A08D2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6603FF-654F-4273-9DCB-FC7DA865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02042-0D3A-45E1-BC74-71C6111A0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CE1E13-365E-45FA-9CF8-073DDD9D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A7AC7-0FD3-4C0D-B614-F495FFC2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63CD48-14A4-4708-A2B6-DF167E24750E}"/>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8" name="Footer Placeholder 7">
            <a:extLst>
              <a:ext uri="{FF2B5EF4-FFF2-40B4-BE49-F238E27FC236}">
                <a16:creationId xmlns:a16="http://schemas.microsoft.com/office/drawing/2014/main" id="{2B7F8D1A-3371-4FC8-8CFD-3DD2E86515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711468-4BAF-43A3-9F40-5EE99E6B396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367928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760A-7BB2-4F1F-AF1A-89C42D78B6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20F475-8A9B-467D-9498-1AEE51FE1A2E}"/>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4" name="Footer Placeholder 3">
            <a:extLst>
              <a:ext uri="{FF2B5EF4-FFF2-40B4-BE49-F238E27FC236}">
                <a16:creationId xmlns:a16="http://schemas.microsoft.com/office/drawing/2014/main" id="{30792EFB-BB6F-403E-99F1-5A6685BC44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BD2728-E124-4374-8FA8-FF37A8EE69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159993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A948B-2C3B-4BDA-8C3E-396937BE192E}"/>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3" name="Footer Placeholder 2">
            <a:extLst>
              <a:ext uri="{FF2B5EF4-FFF2-40B4-BE49-F238E27FC236}">
                <a16:creationId xmlns:a16="http://schemas.microsoft.com/office/drawing/2014/main" id="{D4330EE6-26E1-43AE-8E6C-4B077ED32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398C71-67B9-4D49-9608-FAD9CB4732C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936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09E-3970-45E4-9599-405A00AA8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B92F24-B5E6-42C0-A969-E1EA097CE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A553E4-50D5-4945-A9E3-8ED3C6808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66CA-30D1-48E1-AB1D-1A20309E015B}"/>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6" name="Footer Placeholder 5">
            <a:extLst>
              <a:ext uri="{FF2B5EF4-FFF2-40B4-BE49-F238E27FC236}">
                <a16:creationId xmlns:a16="http://schemas.microsoft.com/office/drawing/2014/main" id="{187351BD-4E03-4796-81F9-6F9EB2E705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34DF0-8D01-437D-96AB-BC6DA59E6901}"/>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4323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014E-B97D-4EDA-BCAE-E5FB3DA4C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66C2F-01A1-4090-B180-84830062E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E33C66-D1A6-4171-BDEE-76C451675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45B04-D22D-466F-81DB-33970EACC30E}"/>
              </a:ext>
            </a:extLst>
          </p:cNvPr>
          <p:cNvSpPr>
            <a:spLocks noGrp="1"/>
          </p:cNvSpPr>
          <p:nvPr>
            <p:ph type="dt" sz="half" idx="10"/>
          </p:nvPr>
        </p:nvSpPr>
        <p:spPr/>
        <p:txBody>
          <a:bodyPr/>
          <a:lstStyle/>
          <a:p>
            <a:fld id="{526E4D3F-2AE9-4C45-947B-4504C2873CC7}" type="datetimeFigureOut">
              <a:rPr lang="en-GB" smtClean="0"/>
              <a:t>27/02/2021</a:t>
            </a:fld>
            <a:endParaRPr lang="en-GB"/>
          </a:p>
        </p:txBody>
      </p:sp>
      <p:sp>
        <p:nvSpPr>
          <p:cNvPr id="6" name="Footer Placeholder 5">
            <a:extLst>
              <a:ext uri="{FF2B5EF4-FFF2-40B4-BE49-F238E27FC236}">
                <a16:creationId xmlns:a16="http://schemas.microsoft.com/office/drawing/2014/main" id="{9CE030D3-7982-4275-815C-37CBD6539C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717F5-A5B3-43D3-AAE7-7FDF86170D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2998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0FF-D3C5-40F3-B058-FA7E13C4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665D4-B18A-4101-A46C-0A62B3715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D467E-8BA9-491B-A228-441BC38431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D3F-2AE9-4C45-947B-4504C2873CC7}" type="datetimeFigureOut">
              <a:rPr lang="en-GB" smtClean="0"/>
              <a:t>27/02/2021</a:t>
            </a:fld>
            <a:endParaRPr lang="en-GB"/>
          </a:p>
        </p:txBody>
      </p:sp>
      <p:sp>
        <p:nvSpPr>
          <p:cNvPr id="5" name="Footer Placeholder 4">
            <a:extLst>
              <a:ext uri="{FF2B5EF4-FFF2-40B4-BE49-F238E27FC236}">
                <a16:creationId xmlns:a16="http://schemas.microsoft.com/office/drawing/2014/main" id="{64977507-A806-4021-9EBB-B643612E4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75B15EB-057E-4D55-8A76-168A0D2C7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55BE-64F5-4C10-95FD-C7871F7818DD}" type="slidenum">
              <a:rPr lang="en-GB" smtClean="0"/>
              <a:t>‹#›</a:t>
            </a:fld>
            <a:endParaRPr lang="en-GB"/>
          </a:p>
        </p:txBody>
      </p:sp>
    </p:spTree>
    <p:extLst>
      <p:ext uri="{BB962C8B-B14F-4D97-AF65-F5344CB8AC3E}">
        <p14:creationId xmlns:p14="http://schemas.microsoft.com/office/powerpoint/2010/main" val="242363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12n47zYXuB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hyperlink" Target="https://spectrum.ieee.org/the-human-os/biomedical/devices/in-ear-eeg-makes-unobtrusive-brain-hacking-gadgets-a-real-possibility" TargetMode="External"/><Relationship Id="rId12"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hyperlink" Target="https://www.youtube.com/watch?v=V53XIUtTGaw" TargetMode="External"/><Relationship Id="rId5" Type="http://schemas.openxmlformats.org/officeDocument/2006/relationships/hyperlink" Target="https://www.sportswearable.net/sleep-aiding-headset-kokoon-eeg-are-available-in-market-now/" TargetMode="External"/><Relationship Id="rId10" Type="http://schemas.openxmlformats.org/officeDocument/2006/relationships/image" Target="../media/image35.jpeg"/><Relationship Id="rId4" Type="http://schemas.openxmlformats.org/officeDocument/2006/relationships/image" Target="../media/image32.jpeg"/><Relationship Id="rId9" Type="http://schemas.openxmlformats.org/officeDocument/2006/relationships/hyperlink" Target="https://youtu.be/KsX-7hS94Y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indiegogo.com/projects/impulse-neuro-controller-for-pc-gamin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hapbee.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hapbee.com/" TargetMode="External"/><Relationship Id="rId5" Type="http://schemas.openxmlformats.org/officeDocument/2006/relationships/image" Target="../media/image36.jpeg"/><Relationship Id="rId4" Type="http://schemas.openxmlformats.org/officeDocument/2006/relationships/hyperlink" Target="https://www.youtube.com/watch?v=V53XIUtTGa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vnz.co.nz/one-news/new-zealand/gabe-newell-says-brain-computer-interface-tech-allow-video-games-far-beyond-human-meat-peripherals-can-comprehend"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youtu.be/9vJRopau0g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hyperlink" Target="https://www.uttv.ee/naita?id=3035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hyperlink" Target="https://www.youtube.com/watch?v=aqzWy-zALzY"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hyperlink" Target="https://www.eegsynth.org/?p=1881"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8" Type="http://schemas.openxmlformats.org/officeDocument/2006/relationships/hyperlink" Target="https://shop.openbci.com/collections/frontpage/products/hegduino-kit?variant=32052268531784" TargetMode="External"/><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4.jpeg"/><Relationship Id="rId11" Type="http://schemas.openxmlformats.org/officeDocument/2006/relationships/hyperlink" Target="https://shop.openbci.com/collections/frontpage" TargetMode="External"/><Relationship Id="rId5" Type="http://schemas.openxmlformats.org/officeDocument/2006/relationships/image" Target="../media/image63.jpeg"/><Relationship Id="rId10" Type="http://schemas.openxmlformats.org/officeDocument/2006/relationships/image" Target="../media/image67.jpeg"/><Relationship Id="rId4" Type="http://schemas.openxmlformats.org/officeDocument/2006/relationships/hyperlink" Target="https://en.wikipedia.org/wiki/Photoplethysmogram" TargetMode="External"/><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jpe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jpe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psychopy/psychopy/releases"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notesSlide" Target="../notesSlides/notesSlide4.xml"/><Relationship Id="rId16"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pn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www.ester.ee/record=b1216225*est"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iscourse.psychopy.org/"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IzPcu0-ETTU"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discourse.psychopy.or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hyperlink" Target="https://youtu.be/NcHdF1eHhgc?t=53"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hyperlink" Target="https://www.youtube.com/watch?v=J0Aq44Pze-w" TargetMode="External"/><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969939" y="3327826"/>
            <a:ext cx="4789260" cy="830997"/>
          </a:xfrm>
          <a:prstGeom prst="rect">
            <a:avLst/>
          </a:prstGeom>
          <a:noFill/>
        </p:spPr>
        <p:txBody>
          <a:bodyPr wrap="none" rtlCol="0">
            <a:spAutoFit/>
          </a:bodyPr>
          <a:lstStyle/>
          <a:p>
            <a:r>
              <a:rPr lang="en-GB" sz="4800" dirty="0">
                <a:latin typeface="Arial" panose="020B0604020202020204" pitchFamily="34" charset="0"/>
                <a:cs typeface="Arial" panose="020B0604020202020204" pitchFamily="34" charset="0"/>
              </a:rPr>
              <a:t>SISSEJUHATUS</a:t>
            </a:r>
          </a:p>
        </p:txBody>
      </p:sp>
      <p:pic>
        <p:nvPicPr>
          <p:cNvPr id="5" name="Picture 4">
            <a:extLst>
              <a:ext uri="{FF2B5EF4-FFF2-40B4-BE49-F238E27FC236}">
                <a16:creationId xmlns:a16="http://schemas.microsoft.com/office/drawing/2014/main" id="{DF1DCF5C-576A-408B-B15C-0DA923A53FF0}"/>
              </a:ext>
            </a:extLst>
          </p:cNvPr>
          <p:cNvPicPr>
            <a:picLocks noChangeAspect="1"/>
          </p:cNvPicPr>
          <p:nvPr/>
        </p:nvPicPr>
        <p:blipFill>
          <a:blip r:embed="rId3"/>
          <a:stretch>
            <a:fillRect/>
          </a:stretch>
        </p:blipFill>
        <p:spPr>
          <a:xfrm>
            <a:off x="6579052" y="1341579"/>
            <a:ext cx="3746048" cy="3418911"/>
          </a:xfrm>
          <a:prstGeom prst="rect">
            <a:avLst/>
          </a:prstGeom>
        </p:spPr>
      </p:pic>
      <p:sp>
        <p:nvSpPr>
          <p:cNvPr id="6" name="Rectangle 5">
            <a:extLst>
              <a:ext uri="{FF2B5EF4-FFF2-40B4-BE49-F238E27FC236}">
                <a16:creationId xmlns:a16="http://schemas.microsoft.com/office/drawing/2014/main" id="{8488E203-B2D9-454A-BC0C-47C3368228C8}"/>
              </a:ext>
            </a:extLst>
          </p:cNvPr>
          <p:cNvSpPr/>
          <p:nvPr/>
        </p:nvSpPr>
        <p:spPr>
          <a:xfrm rot="5400000">
            <a:off x="9448758" y="3677234"/>
            <a:ext cx="2050561" cy="281050"/>
          </a:xfrm>
          <a:prstGeom prst="rect">
            <a:avLst/>
          </a:prstGeom>
        </p:spPr>
        <p:txBody>
          <a:bodyPr wrap="none">
            <a:spAutoFit/>
          </a:bodyPr>
          <a:lstStyle/>
          <a:p>
            <a:pPr>
              <a:lnSpc>
                <a:spcPct val="107000"/>
              </a:lnSpc>
              <a:spcAft>
                <a:spcPts val="800"/>
              </a:spcAft>
            </a:pPr>
            <a:r>
              <a:rPr lang="et-EE" dirty="0">
                <a:latin typeface="Times New Roman" panose="02020603050405020304" pitchFamily="18" charset="0"/>
                <a:ea typeface="Calibri" panose="020F0502020204030204" pitchFamily="34" charset="0"/>
                <a:cs typeface="Arial" panose="020B0604020202020204" pitchFamily="34" charset="0"/>
              </a:rPr>
              <a:t>(Ferrari et al., 2020)</a:t>
            </a: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5025646-AAF2-44EF-B2CF-B0B72BE0ED4F}"/>
              </a:ext>
            </a:extLst>
          </p:cNvPr>
          <p:cNvSpPr/>
          <p:nvPr/>
        </p:nvSpPr>
        <p:spPr>
          <a:xfrm rot="16200000">
            <a:off x="4962395" y="3064691"/>
            <a:ext cx="3109441" cy="369332"/>
          </a:xfrm>
          <a:prstGeom prst="rect">
            <a:avLst/>
          </a:prstGeom>
        </p:spPr>
        <p:txBody>
          <a:bodyPr wrap="none">
            <a:spAutoFit/>
          </a:bodyPr>
          <a:lstStyle/>
          <a:p>
            <a:r>
              <a:rPr lang="en-GB" dirty="0">
                <a:hlinkClick r:id="rId4"/>
              </a:rPr>
              <a:t>https://youtu.be/12n47zYXuB8</a:t>
            </a:r>
            <a:endParaRPr lang="en-GB" dirty="0"/>
          </a:p>
        </p:txBody>
      </p:sp>
    </p:spTree>
    <p:extLst>
      <p:ext uri="{BB962C8B-B14F-4D97-AF65-F5344CB8AC3E}">
        <p14:creationId xmlns:p14="http://schemas.microsoft.com/office/powerpoint/2010/main" val="1238432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nological Advancement and Our Journey Towards The Singularity ...">
            <a:extLst>
              <a:ext uri="{FF2B5EF4-FFF2-40B4-BE49-F238E27FC236}">
                <a16:creationId xmlns:a16="http://schemas.microsoft.com/office/drawing/2014/main" id="{04BFE790-F58B-4609-B0DA-B6E0EFF4C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942975"/>
            <a:ext cx="90487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16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99731EF-5047-49DA-A5BF-ED6E758C0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23" y="589011"/>
            <a:ext cx="10949354" cy="5679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16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veman invention geek By rmay | Nature Cartoon | TOONPOOL">
            <a:extLst>
              <a:ext uri="{FF2B5EF4-FFF2-40B4-BE49-F238E27FC236}">
                <a16:creationId xmlns:a16="http://schemas.microsoft.com/office/drawing/2014/main" id="{8B75ED87-724C-45FE-9B11-25360543C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100" y="2205037"/>
            <a:ext cx="476250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ildiotsingu hammer tulemus">
            <a:extLst>
              <a:ext uri="{FF2B5EF4-FFF2-40B4-BE49-F238E27FC236}">
                <a16:creationId xmlns:a16="http://schemas.microsoft.com/office/drawing/2014/main" id="{007C8644-4464-416B-B2A5-7536155CE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701" y="2952750"/>
            <a:ext cx="3042940" cy="30429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D0281D-432A-4836-A17E-F390CF7535D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p>
        </p:txBody>
      </p:sp>
      <p:sp>
        <p:nvSpPr>
          <p:cNvPr id="7" name="Title 1">
            <a:extLst>
              <a:ext uri="{FF2B5EF4-FFF2-40B4-BE49-F238E27FC236}">
                <a16:creationId xmlns:a16="http://schemas.microsoft.com/office/drawing/2014/main" id="{7EF7381E-A82E-4D68-A299-FB692890B142}"/>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Füsioloogilised mõõtmised ja aparatuur – kas üksikute nohikute hobi?</a:t>
            </a:r>
            <a:endParaRPr lang="en-GB" b="1" dirty="0"/>
          </a:p>
        </p:txBody>
      </p:sp>
    </p:spTree>
    <p:extLst>
      <p:ext uri="{BB962C8B-B14F-4D97-AF65-F5344CB8AC3E}">
        <p14:creationId xmlns:p14="http://schemas.microsoft.com/office/powerpoint/2010/main" val="212916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lood pressure, heart rate and sleep: The best iPhone and Apple Watch  health devices - CNET">
            <a:extLst>
              <a:ext uri="{FF2B5EF4-FFF2-40B4-BE49-F238E27FC236}">
                <a16:creationId xmlns:a16="http://schemas.microsoft.com/office/drawing/2014/main" id="{180A177B-D429-47A8-A799-00B86432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1" y="2127143"/>
            <a:ext cx="3435196" cy="18053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GPTEK - Oximeter Fitness Tracker Smart Wristband Heart Rate Blood Pressure  Oximeter Blood Oxygen Sleep Monitor for Kids Women Men - Walmart.com -  Walmart.com">
            <a:extLst>
              <a:ext uri="{FF2B5EF4-FFF2-40B4-BE49-F238E27FC236}">
                <a16:creationId xmlns:a16="http://schemas.microsoft.com/office/drawing/2014/main" id="{FDA46D7D-D441-44EA-9C90-7F3D40FFCE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563033" y="2368745"/>
            <a:ext cx="1381067" cy="13810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hlinkClick r:id="rId5"/>
            <a:extLst>
              <a:ext uri="{FF2B5EF4-FFF2-40B4-BE49-F238E27FC236}">
                <a16:creationId xmlns:a16="http://schemas.microsoft.com/office/drawing/2014/main" id="{EB878FFA-C2B1-4F47-B9A8-FBC7107DE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4103691"/>
            <a:ext cx="2326722" cy="19574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a:extLst>
              <a:ext uri="{FF2B5EF4-FFF2-40B4-BE49-F238E27FC236}">
                <a16:creationId xmlns:a16="http://schemas.microsoft.com/office/drawing/2014/main" id="{3C1EF99F-4C67-49E5-8D4D-645CB85AB701}"/>
              </a:ext>
            </a:extLst>
          </p:cNvPr>
          <p:cNvPicPr>
            <a:picLocks noChangeAspect="1"/>
          </p:cNvPicPr>
          <p:nvPr/>
        </p:nvPicPr>
        <p:blipFill>
          <a:blip r:embed="rId8"/>
          <a:stretch>
            <a:fillRect/>
          </a:stretch>
        </p:blipFill>
        <p:spPr>
          <a:xfrm>
            <a:off x="4817557" y="4236127"/>
            <a:ext cx="1442253" cy="1783839"/>
          </a:xfrm>
          <a:prstGeom prst="rect">
            <a:avLst/>
          </a:prstGeom>
        </p:spPr>
      </p:pic>
      <p:pic>
        <p:nvPicPr>
          <p:cNvPr id="3086" name="Picture 14" descr="Elon Musk's Neuralink brain chip demo explained - YouTube">
            <a:hlinkClick r:id="rId9"/>
            <a:extLst>
              <a:ext uri="{FF2B5EF4-FFF2-40B4-BE49-F238E27FC236}">
                <a16:creationId xmlns:a16="http://schemas.microsoft.com/office/drawing/2014/main" id="{047BB186-C852-49E8-82B8-322421EF1D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6268" y="4236127"/>
            <a:ext cx="3233214" cy="181868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Animal Magnetism- influence of the mind upon the body through the power of  imagination. - Quack Track">
            <a:hlinkClick r:id="rId11"/>
            <a:extLst>
              <a:ext uri="{FF2B5EF4-FFF2-40B4-BE49-F238E27FC236}">
                <a16:creationId xmlns:a16="http://schemas.microsoft.com/office/drawing/2014/main" id="{236B8283-B649-40B4-8143-8AFC080122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5950" y="2155952"/>
            <a:ext cx="2326723" cy="17236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0576A6E-1037-475F-BFF7-51F6352CBD19}"/>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Füsioloogilised mõõdikud meie tarbeesemetes</a:t>
            </a:r>
            <a:endParaRPr lang="en-GB" b="1" dirty="0"/>
          </a:p>
        </p:txBody>
      </p:sp>
    </p:spTree>
    <p:extLst>
      <p:ext uri="{BB962C8B-B14F-4D97-AF65-F5344CB8AC3E}">
        <p14:creationId xmlns:p14="http://schemas.microsoft.com/office/powerpoint/2010/main" val="316796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2663F3-40A7-4492-AB69-3C598886AC65}"/>
              </a:ext>
            </a:extLst>
          </p:cNvPr>
          <p:cNvSpPr/>
          <p:nvPr/>
        </p:nvSpPr>
        <p:spPr>
          <a:xfrm>
            <a:off x="2124075" y="603676"/>
            <a:ext cx="8401050" cy="369332"/>
          </a:xfrm>
          <a:prstGeom prst="rect">
            <a:avLst/>
          </a:prstGeom>
        </p:spPr>
        <p:txBody>
          <a:bodyPr wrap="square">
            <a:spAutoFit/>
          </a:bodyPr>
          <a:lstStyle/>
          <a:p>
            <a:r>
              <a:rPr lang="en-GB" dirty="0">
                <a:hlinkClick r:id="rId3"/>
              </a:rPr>
              <a:t>https://www.indiegogo.com/projects/impulse-neuro-controller-for-pc-gaming/#/</a:t>
            </a:r>
            <a:endParaRPr lang="en-GB" dirty="0"/>
          </a:p>
        </p:txBody>
      </p:sp>
      <p:pic>
        <p:nvPicPr>
          <p:cNvPr id="5122" name="Picture 2" descr="Image result for impulse neuro-controller for pc gaming">
            <a:extLst>
              <a:ext uri="{FF2B5EF4-FFF2-40B4-BE49-F238E27FC236}">
                <a16:creationId xmlns:a16="http://schemas.microsoft.com/office/drawing/2014/main" id="{62D4E702-B66E-46D0-957F-AC683A6EA30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19325" y="973008"/>
            <a:ext cx="7753350" cy="4366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BD8108-B154-4750-9C3A-6FE663EFEC61}"/>
              </a:ext>
            </a:extLst>
          </p:cNvPr>
          <p:cNvSpPr txBox="1"/>
          <p:nvPr/>
        </p:nvSpPr>
        <p:spPr>
          <a:xfrm>
            <a:off x="2124075" y="5300410"/>
            <a:ext cx="3097452" cy="305233"/>
          </a:xfrm>
          <a:prstGeom prst="rect">
            <a:avLst/>
          </a:prstGeom>
          <a:noFill/>
        </p:spPr>
        <p:txBody>
          <a:bodyPr wrap="none" rtlCol="0">
            <a:spAutoFit/>
          </a:bodyPr>
          <a:lstStyle/>
          <a:p>
            <a:r>
              <a:rPr lang="et-EE" dirty="0"/>
              <a:t>306 toetajat</a:t>
            </a:r>
            <a:r>
              <a:rPr lang="en-GB" dirty="0"/>
              <a:t>,</a:t>
            </a:r>
            <a:r>
              <a:rPr lang="et-EE" dirty="0"/>
              <a:t> kokku </a:t>
            </a:r>
            <a:r>
              <a:rPr lang="en-GB" dirty="0"/>
              <a:t>CA$ </a:t>
            </a:r>
            <a:r>
              <a:rPr lang="et-EE" dirty="0"/>
              <a:t>55 856</a:t>
            </a:r>
            <a:endParaRPr lang="en-GB" dirty="0"/>
          </a:p>
        </p:txBody>
      </p:sp>
    </p:spTree>
    <p:extLst>
      <p:ext uri="{BB962C8B-B14F-4D97-AF65-F5344CB8AC3E}">
        <p14:creationId xmlns:p14="http://schemas.microsoft.com/office/powerpoint/2010/main" val="168089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apbee choose how you feel">
            <a:extLst>
              <a:ext uri="{FF2B5EF4-FFF2-40B4-BE49-F238E27FC236}">
                <a16:creationId xmlns:a16="http://schemas.microsoft.com/office/drawing/2014/main" id="{09676704-A65B-443E-AB8F-CE80F8FD5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650501"/>
            <a:ext cx="5339612" cy="35569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193F7FB-A764-4C52-A36C-4DAE263B6738}"/>
              </a:ext>
            </a:extLst>
          </p:cNvPr>
          <p:cNvSpPr/>
          <p:nvPr/>
        </p:nvSpPr>
        <p:spPr>
          <a:xfrm rot="16200000">
            <a:off x="-208286" y="4036119"/>
            <a:ext cx="2163926" cy="369332"/>
          </a:xfrm>
          <a:prstGeom prst="rect">
            <a:avLst/>
          </a:prstGeom>
        </p:spPr>
        <p:txBody>
          <a:bodyPr wrap="none">
            <a:spAutoFit/>
          </a:bodyPr>
          <a:lstStyle/>
          <a:p>
            <a:r>
              <a:rPr lang="en-GB" dirty="0">
                <a:hlinkClick r:id="rId4"/>
              </a:rPr>
              <a:t>https://hapbee.com/</a:t>
            </a:r>
            <a:endParaRPr lang="en-GB" dirty="0"/>
          </a:p>
        </p:txBody>
      </p:sp>
      <p:sp>
        <p:nvSpPr>
          <p:cNvPr id="8" name="TextBox 7">
            <a:extLst>
              <a:ext uri="{FF2B5EF4-FFF2-40B4-BE49-F238E27FC236}">
                <a16:creationId xmlns:a16="http://schemas.microsoft.com/office/drawing/2014/main" id="{905F6602-BF4F-43FD-90BE-AEE08A224C4C}"/>
              </a:ext>
            </a:extLst>
          </p:cNvPr>
          <p:cNvSpPr txBox="1"/>
          <p:nvPr/>
        </p:nvSpPr>
        <p:spPr>
          <a:xfrm>
            <a:off x="873676" y="5150131"/>
            <a:ext cx="3075009" cy="369332"/>
          </a:xfrm>
          <a:prstGeom prst="rect">
            <a:avLst/>
          </a:prstGeom>
          <a:noFill/>
        </p:spPr>
        <p:txBody>
          <a:bodyPr wrap="none" rtlCol="0">
            <a:spAutoFit/>
          </a:bodyPr>
          <a:lstStyle/>
          <a:p>
            <a:r>
              <a:rPr lang="en-GB" dirty="0"/>
              <a:t>1238</a:t>
            </a:r>
            <a:r>
              <a:rPr lang="et-EE" dirty="0"/>
              <a:t> toetajat</a:t>
            </a:r>
            <a:r>
              <a:rPr lang="en-GB" dirty="0"/>
              <a:t>,</a:t>
            </a:r>
            <a:r>
              <a:rPr lang="et-EE" dirty="0"/>
              <a:t> kokku </a:t>
            </a:r>
            <a:r>
              <a:rPr lang="en-GB" dirty="0"/>
              <a:t>$ </a:t>
            </a:r>
            <a:r>
              <a:rPr lang="et-EE" dirty="0"/>
              <a:t>55</a:t>
            </a:r>
            <a:r>
              <a:rPr lang="en-GB" dirty="0"/>
              <a:t>1</a:t>
            </a:r>
            <a:r>
              <a:rPr lang="et-EE" dirty="0"/>
              <a:t> </a:t>
            </a:r>
            <a:r>
              <a:rPr lang="en-GB" dirty="0"/>
              <a:t>576</a:t>
            </a:r>
          </a:p>
        </p:txBody>
      </p:sp>
      <p:pic>
        <p:nvPicPr>
          <p:cNvPr id="2050" name="Picture 2" descr="Image result for hapbee">
            <a:extLst>
              <a:ext uri="{FF2B5EF4-FFF2-40B4-BE49-F238E27FC236}">
                <a16:creationId xmlns:a16="http://schemas.microsoft.com/office/drawing/2014/main" id="{BC5E56D7-2F8F-4DCB-8090-56786DA2F7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328463"/>
            <a:ext cx="57150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938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apbee choose how you feel">
            <a:extLst>
              <a:ext uri="{FF2B5EF4-FFF2-40B4-BE49-F238E27FC236}">
                <a16:creationId xmlns:a16="http://schemas.microsoft.com/office/drawing/2014/main" id="{09676704-A65B-443E-AB8F-CE80F8FD5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650501"/>
            <a:ext cx="5339612" cy="35569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Animal Magnetism- influence of the mind upon the body through the power of  imagination. - Quack Track">
            <a:hlinkClick r:id="rId4"/>
            <a:extLst>
              <a:ext uri="{FF2B5EF4-FFF2-40B4-BE49-F238E27FC236}">
                <a16:creationId xmlns:a16="http://schemas.microsoft.com/office/drawing/2014/main" id="{18578FB5-9BB2-4405-82DB-5A75918AB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5" y="1650501"/>
            <a:ext cx="4801633" cy="35569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193F7FB-A764-4C52-A36C-4DAE263B6738}"/>
              </a:ext>
            </a:extLst>
          </p:cNvPr>
          <p:cNvSpPr/>
          <p:nvPr/>
        </p:nvSpPr>
        <p:spPr>
          <a:xfrm rot="16200000">
            <a:off x="-208286" y="4036119"/>
            <a:ext cx="2163926" cy="369332"/>
          </a:xfrm>
          <a:prstGeom prst="rect">
            <a:avLst/>
          </a:prstGeom>
        </p:spPr>
        <p:txBody>
          <a:bodyPr wrap="none">
            <a:spAutoFit/>
          </a:bodyPr>
          <a:lstStyle/>
          <a:p>
            <a:r>
              <a:rPr lang="en-GB" dirty="0">
                <a:hlinkClick r:id="rId6"/>
              </a:rPr>
              <a:t>https://hapbee.com/</a:t>
            </a:r>
            <a:endParaRPr lang="en-GB" dirty="0"/>
          </a:p>
        </p:txBody>
      </p:sp>
      <p:sp>
        <p:nvSpPr>
          <p:cNvPr id="8" name="TextBox 7">
            <a:extLst>
              <a:ext uri="{FF2B5EF4-FFF2-40B4-BE49-F238E27FC236}">
                <a16:creationId xmlns:a16="http://schemas.microsoft.com/office/drawing/2014/main" id="{905F6602-BF4F-43FD-90BE-AEE08A224C4C}"/>
              </a:ext>
            </a:extLst>
          </p:cNvPr>
          <p:cNvSpPr txBox="1"/>
          <p:nvPr/>
        </p:nvSpPr>
        <p:spPr>
          <a:xfrm>
            <a:off x="873676" y="5150131"/>
            <a:ext cx="3075009" cy="369332"/>
          </a:xfrm>
          <a:prstGeom prst="rect">
            <a:avLst/>
          </a:prstGeom>
          <a:noFill/>
        </p:spPr>
        <p:txBody>
          <a:bodyPr wrap="none" rtlCol="0">
            <a:spAutoFit/>
          </a:bodyPr>
          <a:lstStyle/>
          <a:p>
            <a:r>
              <a:rPr lang="en-GB" dirty="0"/>
              <a:t>1238</a:t>
            </a:r>
            <a:r>
              <a:rPr lang="et-EE" dirty="0"/>
              <a:t> toetajat</a:t>
            </a:r>
            <a:r>
              <a:rPr lang="en-GB" dirty="0"/>
              <a:t>,</a:t>
            </a:r>
            <a:r>
              <a:rPr lang="et-EE" dirty="0"/>
              <a:t> kokku </a:t>
            </a:r>
            <a:r>
              <a:rPr lang="en-GB" dirty="0"/>
              <a:t>$ </a:t>
            </a:r>
            <a:r>
              <a:rPr lang="et-EE" dirty="0"/>
              <a:t>55</a:t>
            </a:r>
            <a:r>
              <a:rPr lang="en-GB" dirty="0"/>
              <a:t>1</a:t>
            </a:r>
            <a:r>
              <a:rPr lang="et-EE" dirty="0"/>
              <a:t> </a:t>
            </a:r>
            <a:r>
              <a:rPr lang="en-GB" dirty="0"/>
              <a:t>576</a:t>
            </a:r>
          </a:p>
        </p:txBody>
      </p:sp>
    </p:spTree>
    <p:extLst>
      <p:ext uri="{BB962C8B-B14F-4D97-AF65-F5344CB8AC3E}">
        <p14:creationId xmlns:p14="http://schemas.microsoft.com/office/powerpoint/2010/main" val="390940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pic>
        <p:nvPicPr>
          <p:cNvPr id="3" name="Picture 2">
            <a:hlinkClick r:id="rId3"/>
            <a:extLst>
              <a:ext uri="{FF2B5EF4-FFF2-40B4-BE49-F238E27FC236}">
                <a16:creationId xmlns:a16="http://schemas.microsoft.com/office/drawing/2014/main" id="{56631331-54D3-4EBC-999E-05A41EE5F793}"/>
              </a:ext>
            </a:extLst>
          </p:cNvPr>
          <p:cNvPicPr>
            <a:picLocks noChangeAspect="1"/>
          </p:cNvPicPr>
          <p:nvPr/>
        </p:nvPicPr>
        <p:blipFill rotWithShape="1">
          <a:blip r:embed="rId4"/>
          <a:srcRect r="-136" b="11928"/>
          <a:stretch/>
        </p:blipFill>
        <p:spPr>
          <a:xfrm>
            <a:off x="1019175" y="1986898"/>
            <a:ext cx="7000875" cy="3903379"/>
          </a:xfrm>
          <a:prstGeom prst="rect">
            <a:avLst/>
          </a:prstGeom>
        </p:spPr>
      </p:pic>
      <p:sp>
        <p:nvSpPr>
          <p:cNvPr id="4" name="TextBox 3">
            <a:extLst>
              <a:ext uri="{FF2B5EF4-FFF2-40B4-BE49-F238E27FC236}">
                <a16:creationId xmlns:a16="http://schemas.microsoft.com/office/drawing/2014/main" id="{2DD52E54-4A1F-4518-8759-16AF462D325F}"/>
              </a:ext>
            </a:extLst>
          </p:cNvPr>
          <p:cNvSpPr txBox="1"/>
          <p:nvPr/>
        </p:nvSpPr>
        <p:spPr>
          <a:xfrm flipH="1">
            <a:off x="8143873" y="3019425"/>
            <a:ext cx="3771902" cy="1569660"/>
          </a:xfrm>
          <a:prstGeom prst="rect">
            <a:avLst/>
          </a:prstGeom>
          <a:noFill/>
        </p:spPr>
        <p:txBody>
          <a:bodyPr wrap="square" rtlCol="0">
            <a:spAutoFit/>
          </a:bodyPr>
          <a:lstStyle/>
          <a:p>
            <a:r>
              <a:rPr lang="et-EE" sz="2400" dirty="0"/>
              <a:t>Mike </a:t>
            </a:r>
            <a:r>
              <a:rPr lang="et-EE" sz="2400" dirty="0" err="1"/>
              <a:t>Ambiander</a:t>
            </a:r>
            <a:r>
              <a:rPr lang="et-EE" sz="2400" dirty="0"/>
              <a:t> – juhtiv eksperimentaalpsühholoog USA videomängude tootja juures (Valve Corporation)</a:t>
            </a:r>
          </a:p>
        </p:txBody>
      </p:sp>
      <p:sp>
        <p:nvSpPr>
          <p:cNvPr id="2" name="Rectangle 1">
            <a:extLst>
              <a:ext uri="{FF2B5EF4-FFF2-40B4-BE49-F238E27FC236}">
                <a16:creationId xmlns:a16="http://schemas.microsoft.com/office/drawing/2014/main" id="{D8461F87-8180-4F42-BFF8-1BFCAC8C81C4}"/>
              </a:ext>
            </a:extLst>
          </p:cNvPr>
          <p:cNvSpPr/>
          <p:nvPr/>
        </p:nvSpPr>
        <p:spPr>
          <a:xfrm>
            <a:off x="819151" y="6000750"/>
            <a:ext cx="8334373" cy="646331"/>
          </a:xfrm>
          <a:prstGeom prst="rect">
            <a:avLst/>
          </a:prstGeom>
        </p:spPr>
        <p:txBody>
          <a:bodyPr wrap="square">
            <a:spAutoFit/>
          </a:bodyPr>
          <a:lstStyle/>
          <a:p>
            <a:r>
              <a:rPr lang="et-EE" u="sng" dirty="0">
                <a:solidFill>
                  <a:srgbClr val="0563C1"/>
                </a:solidFill>
                <a:latin typeface="Times New Roman" panose="02020603050405020304" pitchFamily="18" charset="0"/>
                <a:ea typeface="Calibri" panose="020F0502020204030204" pitchFamily="34" charset="0"/>
                <a:cs typeface="Arial" panose="020B0604020202020204" pitchFamily="34" charset="0"/>
                <a:hlinkClick r:id="rId3"/>
              </a:rPr>
              <a:t>https://www.tvnz.co.nz/one-news/new-zealand/gabe-newell-says-brain-computer-interface-tech-allow-video-games-far-beyond-human-meat-peripherals-can-comprehend</a:t>
            </a:r>
            <a:endParaRPr lang="en-GB" dirty="0"/>
          </a:p>
        </p:txBody>
      </p:sp>
    </p:spTree>
    <p:extLst>
      <p:ext uri="{BB962C8B-B14F-4D97-AF65-F5344CB8AC3E}">
        <p14:creationId xmlns:p14="http://schemas.microsoft.com/office/powerpoint/2010/main" val="384642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pic>
        <p:nvPicPr>
          <p:cNvPr id="4098" name="Picture 2" descr="Eye-tracking hits AAA gaming with Assassin's Creed - SlashGear">
            <a:extLst>
              <a:ext uri="{FF2B5EF4-FFF2-40B4-BE49-F238E27FC236}">
                <a16:creationId xmlns:a16="http://schemas.microsoft.com/office/drawing/2014/main" id="{9B74EAA7-0F5E-49CC-878E-E8D01AA17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085975"/>
            <a:ext cx="7810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42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Palju võiks maksta laiatarbe silmaandur?</a:t>
            </a:r>
            <a:endParaRPr lang="en-GB" b="1" dirty="0"/>
          </a:p>
        </p:txBody>
      </p:sp>
      <p:pic>
        <p:nvPicPr>
          <p:cNvPr id="5122" name="Picture 2" descr="Tobii Eye Tracker 5">
            <a:extLst>
              <a:ext uri="{FF2B5EF4-FFF2-40B4-BE49-F238E27FC236}">
                <a16:creationId xmlns:a16="http://schemas.microsoft.com/office/drawing/2014/main" id="{520CD478-CC90-4FF7-965C-49026E0AA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2" y="2028825"/>
            <a:ext cx="6918412" cy="38957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690064D-8A6D-42D6-AE42-EDD94D9B2797}"/>
              </a:ext>
            </a:extLst>
          </p:cNvPr>
          <p:cNvSpPr txBox="1"/>
          <p:nvPr/>
        </p:nvSpPr>
        <p:spPr>
          <a:xfrm>
            <a:off x="8459336" y="3719423"/>
            <a:ext cx="696024" cy="369332"/>
          </a:xfrm>
          <a:prstGeom prst="rect">
            <a:avLst/>
          </a:prstGeom>
          <a:noFill/>
        </p:spPr>
        <p:txBody>
          <a:bodyPr wrap="none" rtlCol="0">
            <a:spAutoFit/>
          </a:bodyPr>
          <a:lstStyle/>
          <a:p>
            <a:r>
              <a:rPr lang="et-EE" dirty="0"/>
              <a:t>200 ?</a:t>
            </a:r>
          </a:p>
        </p:txBody>
      </p:sp>
      <p:sp>
        <p:nvSpPr>
          <p:cNvPr id="6" name="TextBox 5">
            <a:extLst>
              <a:ext uri="{FF2B5EF4-FFF2-40B4-BE49-F238E27FC236}">
                <a16:creationId xmlns:a16="http://schemas.microsoft.com/office/drawing/2014/main" id="{5EBE1C4B-AB41-4A6D-A949-2D9A6C7AAB18}"/>
              </a:ext>
            </a:extLst>
          </p:cNvPr>
          <p:cNvSpPr txBox="1"/>
          <p:nvPr/>
        </p:nvSpPr>
        <p:spPr>
          <a:xfrm>
            <a:off x="8804552" y="2905928"/>
            <a:ext cx="696024" cy="369332"/>
          </a:xfrm>
          <a:prstGeom prst="rect">
            <a:avLst/>
          </a:prstGeom>
          <a:noFill/>
        </p:spPr>
        <p:txBody>
          <a:bodyPr wrap="none" rtlCol="0">
            <a:spAutoFit/>
          </a:bodyPr>
          <a:lstStyle/>
          <a:p>
            <a:r>
              <a:rPr lang="et-EE" dirty="0"/>
              <a:t>100 ?</a:t>
            </a:r>
          </a:p>
        </p:txBody>
      </p:sp>
      <p:sp>
        <p:nvSpPr>
          <p:cNvPr id="7" name="TextBox 6">
            <a:extLst>
              <a:ext uri="{FF2B5EF4-FFF2-40B4-BE49-F238E27FC236}">
                <a16:creationId xmlns:a16="http://schemas.microsoft.com/office/drawing/2014/main" id="{DF580FA8-A695-41C1-A323-E94999ADB7F7}"/>
              </a:ext>
            </a:extLst>
          </p:cNvPr>
          <p:cNvSpPr txBox="1"/>
          <p:nvPr/>
        </p:nvSpPr>
        <p:spPr>
          <a:xfrm>
            <a:off x="9949265" y="3339911"/>
            <a:ext cx="813043" cy="369332"/>
          </a:xfrm>
          <a:prstGeom prst="rect">
            <a:avLst/>
          </a:prstGeom>
          <a:noFill/>
        </p:spPr>
        <p:txBody>
          <a:bodyPr wrap="none" rtlCol="0">
            <a:spAutoFit/>
          </a:bodyPr>
          <a:lstStyle/>
          <a:p>
            <a:r>
              <a:rPr lang="et-EE" dirty="0"/>
              <a:t>8000 ?</a:t>
            </a:r>
          </a:p>
        </p:txBody>
      </p:sp>
      <p:sp>
        <p:nvSpPr>
          <p:cNvPr id="9" name="TextBox 8">
            <a:extLst>
              <a:ext uri="{FF2B5EF4-FFF2-40B4-BE49-F238E27FC236}">
                <a16:creationId xmlns:a16="http://schemas.microsoft.com/office/drawing/2014/main" id="{B68BCA9C-0A45-4D6C-B5FD-A14998A715A3}"/>
              </a:ext>
            </a:extLst>
          </p:cNvPr>
          <p:cNvSpPr txBox="1"/>
          <p:nvPr/>
        </p:nvSpPr>
        <p:spPr>
          <a:xfrm>
            <a:off x="9702759" y="3943885"/>
            <a:ext cx="813043" cy="369332"/>
          </a:xfrm>
          <a:prstGeom prst="rect">
            <a:avLst/>
          </a:prstGeom>
          <a:noFill/>
        </p:spPr>
        <p:txBody>
          <a:bodyPr wrap="none" rtlCol="0">
            <a:spAutoFit/>
          </a:bodyPr>
          <a:lstStyle/>
          <a:p>
            <a:r>
              <a:rPr lang="et-EE" dirty="0"/>
              <a:t>1200 ?</a:t>
            </a:r>
            <a:endParaRPr lang="en-GB" dirty="0"/>
          </a:p>
        </p:txBody>
      </p:sp>
      <p:sp>
        <p:nvSpPr>
          <p:cNvPr id="10" name="TextBox 9">
            <a:extLst>
              <a:ext uri="{FF2B5EF4-FFF2-40B4-BE49-F238E27FC236}">
                <a16:creationId xmlns:a16="http://schemas.microsoft.com/office/drawing/2014/main" id="{54FA1FF5-DC08-4A1E-B2B0-C557DB8FC390}"/>
              </a:ext>
            </a:extLst>
          </p:cNvPr>
          <p:cNvSpPr txBox="1"/>
          <p:nvPr/>
        </p:nvSpPr>
        <p:spPr>
          <a:xfrm>
            <a:off x="9761268" y="2469728"/>
            <a:ext cx="696024" cy="369332"/>
          </a:xfrm>
          <a:prstGeom prst="rect">
            <a:avLst/>
          </a:prstGeom>
          <a:noFill/>
        </p:spPr>
        <p:txBody>
          <a:bodyPr wrap="none" rtlCol="0">
            <a:spAutoFit/>
          </a:bodyPr>
          <a:lstStyle/>
          <a:p>
            <a:r>
              <a:rPr lang="et-EE" dirty="0"/>
              <a:t>500 ?</a:t>
            </a:r>
          </a:p>
        </p:txBody>
      </p:sp>
      <p:sp>
        <p:nvSpPr>
          <p:cNvPr id="11" name="TextBox 10">
            <a:extLst>
              <a:ext uri="{FF2B5EF4-FFF2-40B4-BE49-F238E27FC236}">
                <a16:creationId xmlns:a16="http://schemas.microsoft.com/office/drawing/2014/main" id="{1447D8D5-AE06-47B0-B395-588EC3F502CB}"/>
              </a:ext>
            </a:extLst>
          </p:cNvPr>
          <p:cNvSpPr txBox="1"/>
          <p:nvPr/>
        </p:nvSpPr>
        <p:spPr>
          <a:xfrm>
            <a:off x="11008865" y="2721262"/>
            <a:ext cx="813043" cy="369332"/>
          </a:xfrm>
          <a:prstGeom prst="rect">
            <a:avLst/>
          </a:prstGeom>
          <a:noFill/>
        </p:spPr>
        <p:txBody>
          <a:bodyPr wrap="none" rtlCol="0">
            <a:spAutoFit/>
          </a:bodyPr>
          <a:lstStyle/>
          <a:p>
            <a:r>
              <a:rPr lang="et-EE" dirty="0"/>
              <a:t>5000 ?</a:t>
            </a:r>
          </a:p>
        </p:txBody>
      </p:sp>
      <p:sp>
        <p:nvSpPr>
          <p:cNvPr id="12" name="TextBox 11">
            <a:extLst>
              <a:ext uri="{FF2B5EF4-FFF2-40B4-BE49-F238E27FC236}">
                <a16:creationId xmlns:a16="http://schemas.microsoft.com/office/drawing/2014/main" id="{4D301664-F60F-4E82-811C-9F5FD0320D0A}"/>
              </a:ext>
            </a:extLst>
          </p:cNvPr>
          <p:cNvSpPr txBox="1"/>
          <p:nvPr/>
        </p:nvSpPr>
        <p:spPr>
          <a:xfrm>
            <a:off x="8823321" y="4674901"/>
            <a:ext cx="813043" cy="369332"/>
          </a:xfrm>
          <a:prstGeom prst="rect">
            <a:avLst/>
          </a:prstGeom>
          <a:noFill/>
        </p:spPr>
        <p:txBody>
          <a:bodyPr wrap="none" rtlCol="0">
            <a:spAutoFit/>
          </a:bodyPr>
          <a:lstStyle/>
          <a:p>
            <a:r>
              <a:rPr lang="et-EE" dirty="0"/>
              <a:t>1000 ?</a:t>
            </a:r>
          </a:p>
        </p:txBody>
      </p:sp>
      <p:sp>
        <p:nvSpPr>
          <p:cNvPr id="13" name="TextBox 12">
            <a:extLst>
              <a:ext uri="{FF2B5EF4-FFF2-40B4-BE49-F238E27FC236}">
                <a16:creationId xmlns:a16="http://schemas.microsoft.com/office/drawing/2014/main" id="{615DEE47-E4D7-4CE0-A59A-1A57A1024B0D}"/>
              </a:ext>
            </a:extLst>
          </p:cNvPr>
          <p:cNvSpPr txBox="1"/>
          <p:nvPr/>
        </p:nvSpPr>
        <p:spPr>
          <a:xfrm>
            <a:off x="10270827" y="4796910"/>
            <a:ext cx="982961" cy="369332"/>
          </a:xfrm>
          <a:prstGeom prst="rect">
            <a:avLst/>
          </a:prstGeom>
          <a:noFill/>
        </p:spPr>
        <p:txBody>
          <a:bodyPr wrap="none" rtlCol="0">
            <a:spAutoFit/>
          </a:bodyPr>
          <a:lstStyle/>
          <a:p>
            <a:r>
              <a:rPr lang="et-EE" dirty="0"/>
              <a:t>20 000 ?</a:t>
            </a:r>
            <a:endParaRPr lang="en-GB" dirty="0"/>
          </a:p>
        </p:txBody>
      </p:sp>
      <p:sp>
        <p:nvSpPr>
          <p:cNvPr id="14" name="TextBox 13">
            <a:extLst>
              <a:ext uri="{FF2B5EF4-FFF2-40B4-BE49-F238E27FC236}">
                <a16:creationId xmlns:a16="http://schemas.microsoft.com/office/drawing/2014/main" id="{D67A7026-7935-4988-B698-3290BF2EE421}"/>
              </a:ext>
            </a:extLst>
          </p:cNvPr>
          <p:cNvSpPr txBox="1"/>
          <p:nvPr/>
        </p:nvSpPr>
        <p:spPr>
          <a:xfrm>
            <a:off x="11030703" y="4025880"/>
            <a:ext cx="982961" cy="369332"/>
          </a:xfrm>
          <a:prstGeom prst="rect">
            <a:avLst/>
          </a:prstGeom>
          <a:noFill/>
        </p:spPr>
        <p:txBody>
          <a:bodyPr wrap="none" rtlCol="0">
            <a:spAutoFit/>
          </a:bodyPr>
          <a:lstStyle/>
          <a:p>
            <a:r>
              <a:rPr lang="et-EE" dirty="0"/>
              <a:t>30 000 ?</a:t>
            </a:r>
            <a:endParaRPr lang="en-GB" dirty="0"/>
          </a:p>
        </p:txBody>
      </p:sp>
    </p:spTree>
    <p:extLst>
      <p:ext uri="{BB962C8B-B14F-4D97-AF65-F5344CB8AC3E}">
        <p14:creationId xmlns:p14="http://schemas.microsoft.com/office/powerpoint/2010/main" val="870143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E6128D-5483-47FD-9D92-E97FC62FC236}"/>
              </a:ext>
            </a:extLst>
          </p:cNvPr>
          <p:cNvPicPr>
            <a:picLocks noChangeAspect="1"/>
          </p:cNvPicPr>
          <p:nvPr/>
        </p:nvPicPr>
        <p:blipFill>
          <a:blip r:embed="rId3"/>
          <a:stretch>
            <a:fillRect/>
          </a:stretch>
        </p:blipFill>
        <p:spPr>
          <a:xfrm>
            <a:off x="2649029" y="576382"/>
            <a:ext cx="6494971" cy="5391689"/>
          </a:xfrm>
          <a:prstGeom prst="rect">
            <a:avLst/>
          </a:prstGeom>
        </p:spPr>
      </p:pic>
      <p:sp>
        <p:nvSpPr>
          <p:cNvPr id="3" name="Rectangle 2">
            <a:extLst>
              <a:ext uri="{FF2B5EF4-FFF2-40B4-BE49-F238E27FC236}">
                <a16:creationId xmlns:a16="http://schemas.microsoft.com/office/drawing/2014/main" id="{ABC4B445-CE1F-434C-BBFA-7325FB5A1540}"/>
              </a:ext>
            </a:extLst>
          </p:cNvPr>
          <p:cNvSpPr/>
          <p:nvPr/>
        </p:nvSpPr>
        <p:spPr>
          <a:xfrm rot="16200000">
            <a:off x="806159" y="4377025"/>
            <a:ext cx="3070521" cy="369332"/>
          </a:xfrm>
          <a:prstGeom prst="rect">
            <a:avLst/>
          </a:prstGeom>
        </p:spPr>
        <p:txBody>
          <a:bodyPr wrap="none">
            <a:spAutoFit/>
          </a:bodyPr>
          <a:lstStyle/>
          <a:p>
            <a:r>
              <a:rPr lang="en-GB" dirty="0">
                <a:hlinkClick r:id="rId4"/>
              </a:rPr>
              <a:t>https://youtu.be/9vJRopau0g0</a:t>
            </a:r>
            <a:endParaRPr lang="en-GB" dirty="0"/>
          </a:p>
        </p:txBody>
      </p:sp>
      <p:sp>
        <p:nvSpPr>
          <p:cNvPr id="5" name="Rectangle 4">
            <a:extLst>
              <a:ext uri="{FF2B5EF4-FFF2-40B4-BE49-F238E27FC236}">
                <a16:creationId xmlns:a16="http://schemas.microsoft.com/office/drawing/2014/main" id="{8887FB15-EBA2-46F9-BB5D-3538135F0422}"/>
              </a:ext>
            </a:extLst>
          </p:cNvPr>
          <p:cNvSpPr/>
          <p:nvPr/>
        </p:nvSpPr>
        <p:spPr>
          <a:xfrm>
            <a:off x="1510251" y="6096952"/>
            <a:ext cx="8772526" cy="369332"/>
          </a:xfrm>
          <a:prstGeom prst="rect">
            <a:avLst/>
          </a:prstGeom>
        </p:spPr>
        <p:txBody>
          <a:bodyPr wrap="square">
            <a:spAutoFit/>
          </a:bodyPr>
          <a:lstStyle/>
          <a:p>
            <a:r>
              <a:rPr lang="en-GB" dirty="0"/>
              <a:t>The Super Mario Effect - Tricking Your Brain into Learning More | Mark Rober | TEDxPenn</a:t>
            </a:r>
          </a:p>
        </p:txBody>
      </p:sp>
    </p:spTree>
    <p:extLst>
      <p:ext uri="{BB962C8B-B14F-4D97-AF65-F5344CB8AC3E}">
        <p14:creationId xmlns:p14="http://schemas.microsoft.com/office/powerpoint/2010/main" val="12752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Palju võiks maksta laiatarbe silmaandur?</a:t>
            </a:r>
            <a:endParaRPr lang="en-GB" b="1" dirty="0"/>
          </a:p>
        </p:txBody>
      </p:sp>
      <p:pic>
        <p:nvPicPr>
          <p:cNvPr id="5122" name="Picture 2" descr="Tobii Eye Tracker 5">
            <a:extLst>
              <a:ext uri="{FF2B5EF4-FFF2-40B4-BE49-F238E27FC236}">
                <a16:creationId xmlns:a16="http://schemas.microsoft.com/office/drawing/2014/main" id="{520CD478-CC90-4FF7-965C-49026E0AA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2" y="2028825"/>
            <a:ext cx="6918412" cy="38957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5B6E7D-B424-4C8A-B5E8-C365CD9BA934}"/>
              </a:ext>
            </a:extLst>
          </p:cNvPr>
          <p:cNvSpPr/>
          <p:nvPr/>
        </p:nvSpPr>
        <p:spPr>
          <a:xfrm>
            <a:off x="8052078" y="2351643"/>
            <a:ext cx="3692248" cy="1938992"/>
          </a:xfrm>
          <a:prstGeom prst="rect">
            <a:avLst/>
          </a:prstGeom>
        </p:spPr>
        <p:txBody>
          <a:bodyPr wrap="square">
            <a:spAutoFit/>
          </a:bodyPr>
          <a:lstStyle/>
          <a:p>
            <a:r>
              <a:rPr lang="et-EE" sz="2000" dirty="0">
                <a:solidFill>
                  <a:srgbClr val="000000"/>
                </a:solidFill>
                <a:latin typeface="Roboto"/>
              </a:rPr>
              <a:t>Keskmine brutopalk: </a:t>
            </a:r>
            <a:r>
              <a:rPr lang="en-GB" sz="2000" dirty="0">
                <a:solidFill>
                  <a:srgbClr val="000000"/>
                </a:solidFill>
                <a:latin typeface="Roboto"/>
              </a:rPr>
              <a:t>1 457</a:t>
            </a:r>
            <a:endParaRPr lang="et-EE" sz="2000" dirty="0">
              <a:solidFill>
                <a:srgbClr val="000000"/>
              </a:solidFill>
              <a:latin typeface="Roboto"/>
            </a:endParaRPr>
          </a:p>
          <a:p>
            <a:endParaRPr lang="et-EE" sz="2000" dirty="0">
              <a:solidFill>
                <a:srgbClr val="000000"/>
              </a:solidFill>
              <a:latin typeface="Roboto"/>
            </a:endParaRPr>
          </a:p>
          <a:p>
            <a:r>
              <a:rPr lang="et-EE" sz="2000" dirty="0" err="1">
                <a:solidFill>
                  <a:srgbClr val="000000"/>
                </a:solidFill>
                <a:latin typeface="Roboto"/>
              </a:rPr>
              <a:t>Tobii</a:t>
            </a:r>
            <a:r>
              <a:rPr lang="et-EE" sz="2000" dirty="0">
                <a:solidFill>
                  <a:srgbClr val="000000"/>
                </a:solidFill>
                <a:latin typeface="Roboto"/>
              </a:rPr>
              <a:t> </a:t>
            </a:r>
            <a:r>
              <a:rPr lang="et-EE" sz="2000" dirty="0" err="1">
                <a:solidFill>
                  <a:srgbClr val="000000"/>
                </a:solidFill>
                <a:latin typeface="Roboto"/>
              </a:rPr>
              <a:t>Eye</a:t>
            </a:r>
            <a:r>
              <a:rPr lang="et-EE" sz="2000" dirty="0">
                <a:solidFill>
                  <a:srgbClr val="000000"/>
                </a:solidFill>
                <a:latin typeface="Roboto"/>
              </a:rPr>
              <a:t> </a:t>
            </a:r>
            <a:r>
              <a:rPr lang="et-EE" sz="2000" dirty="0" err="1">
                <a:solidFill>
                  <a:srgbClr val="000000"/>
                </a:solidFill>
                <a:latin typeface="Roboto"/>
              </a:rPr>
              <a:t>Tracker</a:t>
            </a:r>
            <a:r>
              <a:rPr lang="et-EE" sz="2000" dirty="0">
                <a:solidFill>
                  <a:srgbClr val="000000"/>
                </a:solidFill>
                <a:latin typeface="Roboto"/>
              </a:rPr>
              <a:t> 5: 229 eurot</a:t>
            </a:r>
          </a:p>
          <a:p>
            <a:r>
              <a:rPr lang="et-EE" sz="2000" dirty="0">
                <a:solidFill>
                  <a:srgbClr val="000000"/>
                </a:solidFill>
                <a:latin typeface="Roboto"/>
              </a:rPr>
              <a:t> </a:t>
            </a:r>
          </a:p>
          <a:p>
            <a:r>
              <a:rPr lang="et-EE" sz="2000" dirty="0">
                <a:solidFill>
                  <a:srgbClr val="000000"/>
                </a:solidFill>
                <a:latin typeface="Roboto"/>
              </a:rPr>
              <a:t>(so u 16% keskmisest brutopalgast)</a:t>
            </a:r>
            <a:endParaRPr lang="en-GB" sz="2000" dirty="0"/>
          </a:p>
        </p:txBody>
      </p:sp>
    </p:spTree>
    <p:extLst>
      <p:ext uri="{BB962C8B-B14F-4D97-AF65-F5344CB8AC3E}">
        <p14:creationId xmlns:p14="http://schemas.microsoft.com/office/powerpoint/2010/main" val="385388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ptiKey handless demo">
            <a:extLst>
              <a:ext uri="{FF2B5EF4-FFF2-40B4-BE49-F238E27FC236}">
                <a16:creationId xmlns:a16="http://schemas.microsoft.com/office/drawing/2014/main" id="{15956577-D919-432B-8E6E-CAF24C037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867" y="2273499"/>
            <a:ext cx="5598579" cy="3149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ephen Hawking">
            <a:extLst>
              <a:ext uri="{FF2B5EF4-FFF2-40B4-BE49-F238E27FC236}">
                <a16:creationId xmlns:a16="http://schemas.microsoft.com/office/drawing/2014/main" id="{AE35247E-7EFD-4728-BB40-BBE5FB06B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4" y="2258018"/>
            <a:ext cx="4219575" cy="31646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BA96A9-5EEB-41AB-A689-629175A0A829}"/>
              </a:ext>
            </a:extLst>
          </p:cNvPr>
          <p:cNvSpPr/>
          <p:nvPr/>
        </p:nvSpPr>
        <p:spPr>
          <a:xfrm>
            <a:off x="866774" y="5558909"/>
            <a:ext cx="3042371" cy="646331"/>
          </a:xfrm>
          <a:prstGeom prst="rect">
            <a:avLst/>
          </a:prstGeom>
        </p:spPr>
        <p:txBody>
          <a:bodyPr wrap="none">
            <a:spAutoFit/>
          </a:bodyPr>
          <a:lstStyle/>
          <a:p>
            <a:r>
              <a:rPr lang="en-GB" b="1" dirty="0">
                <a:solidFill>
                  <a:srgbClr val="202122"/>
                </a:solidFill>
                <a:latin typeface="Arial" panose="020B0604020202020204" pitchFamily="34" charset="0"/>
              </a:rPr>
              <a:t>Stephen William Hawking</a:t>
            </a:r>
            <a:r>
              <a:rPr lang="et-EE" b="1" dirty="0">
                <a:solidFill>
                  <a:srgbClr val="202122"/>
                </a:solidFill>
                <a:latin typeface="Arial" panose="020B0604020202020204" pitchFamily="34" charset="0"/>
              </a:rPr>
              <a:t> </a:t>
            </a:r>
          </a:p>
          <a:p>
            <a:r>
              <a:rPr lang="et-EE" b="1" dirty="0">
                <a:solidFill>
                  <a:srgbClr val="202122"/>
                </a:solidFill>
                <a:latin typeface="Arial" panose="020B0604020202020204" pitchFamily="34" charset="0"/>
              </a:rPr>
              <a:t>(1942-2018)</a:t>
            </a:r>
            <a:r>
              <a:rPr lang="en-GB" dirty="0">
                <a:solidFill>
                  <a:srgbClr val="202122"/>
                </a:solidFill>
                <a:latin typeface="Arial" panose="020B0604020202020204" pitchFamily="34" charset="0"/>
              </a:rPr>
              <a:t> </a:t>
            </a:r>
            <a:endParaRPr lang="en-GB" dirty="0"/>
          </a:p>
        </p:txBody>
      </p:sp>
      <p:sp>
        <p:nvSpPr>
          <p:cNvPr id="6" name="Rectangle 5">
            <a:extLst>
              <a:ext uri="{FF2B5EF4-FFF2-40B4-BE49-F238E27FC236}">
                <a16:creationId xmlns:a16="http://schemas.microsoft.com/office/drawing/2014/main" id="{47B42A11-9514-4BD1-AB9E-9ECE69398CFD}"/>
              </a:ext>
            </a:extLst>
          </p:cNvPr>
          <p:cNvSpPr/>
          <p:nvPr/>
        </p:nvSpPr>
        <p:spPr>
          <a:xfrm>
            <a:off x="5543549" y="5558908"/>
            <a:ext cx="4057521" cy="369332"/>
          </a:xfrm>
          <a:prstGeom prst="rect">
            <a:avLst/>
          </a:prstGeom>
        </p:spPr>
        <p:txBody>
          <a:bodyPr wrap="none">
            <a:spAutoFit/>
          </a:bodyPr>
          <a:lstStyle/>
          <a:p>
            <a:r>
              <a:rPr lang="en-GB" b="1" dirty="0">
                <a:solidFill>
                  <a:srgbClr val="202122"/>
                </a:solidFill>
                <a:latin typeface="Arial" panose="020B0604020202020204" pitchFamily="34" charset="0"/>
              </a:rPr>
              <a:t>Julius Sweetland</a:t>
            </a:r>
            <a:r>
              <a:rPr lang="et-EE" b="1" dirty="0">
                <a:solidFill>
                  <a:srgbClr val="202122"/>
                </a:solidFill>
                <a:latin typeface="Arial" panose="020B0604020202020204" pitchFamily="34" charset="0"/>
              </a:rPr>
              <a:t> (1983) ja </a:t>
            </a:r>
            <a:r>
              <a:rPr lang="et-EE" b="1" dirty="0" err="1">
                <a:solidFill>
                  <a:srgbClr val="202122"/>
                </a:solidFill>
                <a:latin typeface="Arial" panose="020B0604020202020204" pitchFamily="34" charset="0"/>
              </a:rPr>
              <a:t>OptiKey</a:t>
            </a:r>
            <a:r>
              <a:rPr lang="en-GB" dirty="0">
                <a:solidFill>
                  <a:srgbClr val="202122"/>
                </a:solidFill>
                <a:latin typeface="Arial" panose="020B0604020202020204" pitchFamily="34" charset="0"/>
              </a:rPr>
              <a:t> </a:t>
            </a:r>
            <a:endParaRPr lang="en-GB" dirty="0"/>
          </a:p>
        </p:txBody>
      </p:sp>
      <p:sp>
        <p:nvSpPr>
          <p:cNvPr id="7" name="Title 1">
            <a:extLst>
              <a:ext uri="{FF2B5EF4-FFF2-40B4-BE49-F238E27FC236}">
                <a16:creationId xmlns:a16="http://schemas.microsoft.com/office/drawing/2014/main" id="{AD33E5A0-C3BF-4328-B6A2-FC6BA1D171CE}"/>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spTree>
    <p:extLst>
      <p:ext uri="{BB962C8B-B14F-4D97-AF65-F5344CB8AC3E}">
        <p14:creationId xmlns:p14="http://schemas.microsoft.com/office/powerpoint/2010/main" val="3201799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(definitsioon)</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25625"/>
            <a:ext cx="8582025" cy="4351338"/>
          </a:xfrm>
        </p:spPr>
        <p:txBody>
          <a:bodyPr>
            <a:normAutofit/>
          </a:bodyPr>
          <a:lstStyle/>
          <a:p>
            <a:pPr marL="0" indent="0">
              <a:buNone/>
            </a:pPr>
            <a:r>
              <a:rPr lang="et-EE" dirty="0"/>
              <a:t>Psühhofüsioloogia (kr. </a:t>
            </a:r>
            <a:r>
              <a:rPr lang="en-GB" i="1" dirty="0" err="1"/>
              <a:t>psȳkhē</a:t>
            </a:r>
            <a:r>
              <a:rPr lang="et-EE" i="1" dirty="0"/>
              <a:t> (hing), </a:t>
            </a:r>
            <a:r>
              <a:rPr lang="el-GR" i="1" dirty="0"/>
              <a:t>φύσις</a:t>
            </a:r>
            <a:r>
              <a:rPr lang="et-EE" i="1" dirty="0"/>
              <a:t> (loodus, päritolu), </a:t>
            </a:r>
            <a:r>
              <a:rPr lang="el-GR" i="1" dirty="0"/>
              <a:t>-λογία</a:t>
            </a:r>
            <a:r>
              <a:rPr lang="et-EE" i="1" dirty="0"/>
              <a:t> (õpetus)</a:t>
            </a:r>
            <a:r>
              <a:rPr lang="et-EE" dirty="0"/>
              <a:t>) on psühholoogia haru, mis uurib seda, kuidas keha ja psüühika üksteist mõjutavad. Psühhofüsioloogia võtab eelduseks, et kõik käitumuslikud, kognitiivsed või emotsionaalsed protsessid peegelduvad füsioloogilistes protsessides. </a:t>
            </a:r>
          </a:p>
        </p:txBody>
      </p:sp>
    </p:spTree>
    <p:extLst>
      <p:ext uri="{BB962C8B-B14F-4D97-AF65-F5344CB8AC3E}">
        <p14:creationId xmlns:p14="http://schemas.microsoft.com/office/powerpoint/2010/main" val="220293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B727F4E-7308-4254-B146-F03A15FA317B}"/>
              </a:ext>
            </a:extLst>
          </p:cNvPr>
          <p:cNvCxnSpPr/>
          <p:nvPr/>
        </p:nvCxnSpPr>
        <p:spPr>
          <a:xfrm flipV="1">
            <a:off x="5686425" y="3562350"/>
            <a:ext cx="1400175" cy="733425"/>
          </a:xfrm>
          <a:prstGeom prst="line">
            <a:avLst/>
          </a:prstGeom>
          <a:ln>
            <a:prstDash val="dash"/>
          </a:ln>
        </p:spPr>
        <p:style>
          <a:lnRef idx="3">
            <a:schemeClr val="accent6"/>
          </a:lnRef>
          <a:fillRef idx="0">
            <a:schemeClr val="accent6"/>
          </a:fillRef>
          <a:effectRef idx="2">
            <a:schemeClr val="accent6"/>
          </a:effectRef>
          <a:fontRef idx="minor">
            <a:schemeClr val="tx1"/>
          </a:fontRef>
        </p:style>
      </p:cxnSp>
      <p:grpSp>
        <p:nvGrpSpPr>
          <p:cNvPr id="7" name="Group 6">
            <a:extLst>
              <a:ext uri="{FF2B5EF4-FFF2-40B4-BE49-F238E27FC236}">
                <a16:creationId xmlns:a16="http://schemas.microsoft.com/office/drawing/2014/main" id="{CBC1EE17-1E72-432D-B717-407889C274A7}"/>
              </a:ext>
            </a:extLst>
          </p:cNvPr>
          <p:cNvGrpSpPr/>
          <p:nvPr/>
        </p:nvGrpSpPr>
        <p:grpSpPr>
          <a:xfrm>
            <a:off x="3750469" y="980023"/>
            <a:ext cx="6672262" cy="5442767"/>
            <a:chOff x="3398044" y="1100137"/>
            <a:chExt cx="6672262" cy="5442767"/>
          </a:xfrm>
        </p:grpSpPr>
        <p:pic>
          <p:nvPicPr>
            <p:cNvPr id="2" name="Picture 1">
              <a:extLst>
                <a:ext uri="{FF2B5EF4-FFF2-40B4-BE49-F238E27FC236}">
                  <a16:creationId xmlns:a16="http://schemas.microsoft.com/office/drawing/2014/main" id="{590BB8A9-445C-4F58-A733-C924D10F8C96}"/>
                </a:ext>
              </a:extLst>
            </p:cNvPr>
            <p:cNvPicPr>
              <a:picLocks noChangeAspect="1"/>
            </p:cNvPicPr>
            <p:nvPr/>
          </p:nvPicPr>
          <p:blipFill>
            <a:blip r:embed="rId2"/>
            <a:stretch>
              <a:fillRect/>
            </a:stretch>
          </p:blipFill>
          <p:spPr>
            <a:xfrm>
              <a:off x="3398044" y="1100137"/>
              <a:ext cx="6672262" cy="5442767"/>
            </a:xfrm>
            <a:prstGeom prst="rect">
              <a:avLst/>
            </a:prstGeom>
          </p:spPr>
        </p:pic>
        <p:sp>
          <p:nvSpPr>
            <p:cNvPr id="6" name="TextBox 5">
              <a:extLst>
                <a:ext uri="{FF2B5EF4-FFF2-40B4-BE49-F238E27FC236}">
                  <a16:creationId xmlns:a16="http://schemas.microsoft.com/office/drawing/2014/main" id="{444999C1-8939-41FB-A9BC-2C9B48E98F9E}"/>
                </a:ext>
              </a:extLst>
            </p:cNvPr>
            <p:cNvSpPr txBox="1"/>
            <p:nvPr/>
          </p:nvSpPr>
          <p:spPr>
            <a:xfrm>
              <a:off x="3514727" y="2952750"/>
              <a:ext cx="1759743" cy="369332"/>
            </a:xfrm>
            <a:prstGeom prst="rect">
              <a:avLst/>
            </a:prstGeom>
            <a:solidFill>
              <a:schemeClr val="bg1"/>
            </a:solidFill>
          </p:spPr>
          <p:txBody>
            <a:bodyPr wrap="square" rtlCol="0">
              <a:spAutoFit/>
            </a:bodyPr>
            <a:lstStyle/>
            <a:p>
              <a:r>
                <a:rPr lang="et-EE" dirty="0"/>
                <a:t>Zygomatic major</a:t>
              </a:r>
              <a:endParaRPr lang="en-GB" dirty="0"/>
            </a:p>
          </p:txBody>
        </p:sp>
      </p:grpSp>
      <p:sp>
        <p:nvSpPr>
          <p:cNvPr id="3" name="Rectangle 11">
            <a:extLst>
              <a:ext uri="{FF2B5EF4-FFF2-40B4-BE49-F238E27FC236}">
                <a16:creationId xmlns:a16="http://schemas.microsoft.com/office/drawing/2014/main" id="{3B34F55E-D99A-45BB-AC9B-9C75435433B2}"/>
              </a:ext>
            </a:extLst>
          </p:cNvPr>
          <p:cNvSpPr>
            <a:spLocks noChangeArrowheads="1"/>
          </p:cNvSpPr>
          <p:nvPr/>
        </p:nvSpPr>
        <p:spPr bwMode="auto">
          <a:xfrm>
            <a:off x="704850" y="4773613"/>
            <a:ext cx="47434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eaLnBrk="1" hangingPunct="1">
              <a:spcBef>
                <a:spcPct val="0"/>
              </a:spcBef>
              <a:buFontTx/>
              <a:buNone/>
            </a:pPr>
            <a:r>
              <a:rPr lang="et-EE" altLang="en-US" sz="2000" b="1" i="1" dirty="0">
                <a:latin typeface="Calibri" panose="020F0502020204030204" pitchFamily="34" charset="0"/>
                <a:cs typeface="Calibri" panose="020F0502020204030204" pitchFamily="34" charset="0"/>
              </a:rPr>
              <a:t>Zygomatic major</a:t>
            </a:r>
          </a:p>
          <a:p>
            <a:pPr marL="0" lvl="1" eaLnBrk="1" hangingPunct="1">
              <a:spcBef>
                <a:spcPct val="0"/>
              </a:spcBef>
              <a:buFontTx/>
              <a:buNone/>
            </a:pPr>
            <a:r>
              <a:rPr lang="et-EE" altLang="en-US" sz="2000" dirty="0">
                <a:latin typeface="Calibri" panose="020F0502020204030204" pitchFamily="34" charset="0"/>
                <a:cs typeface="Calibri" panose="020F0502020204030204" pitchFamily="34" charset="0"/>
              </a:rPr>
              <a:t>Kujuteldav joon suunurgast „kõrvaesisesse lohku“. Esimene elektrood sel joonel 2,5 cm suunurgast, teine 2 cm esimesest.</a:t>
            </a:r>
          </a:p>
        </p:txBody>
      </p:sp>
    </p:spTree>
    <p:extLst>
      <p:ext uri="{BB962C8B-B14F-4D97-AF65-F5344CB8AC3E}">
        <p14:creationId xmlns:p14="http://schemas.microsoft.com/office/powerpoint/2010/main" val="2931343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458" b="1172"/>
          <a:stretch/>
        </p:blipFill>
        <p:spPr>
          <a:xfrm>
            <a:off x="2981325" y="785812"/>
            <a:ext cx="6200775" cy="5224463"/>
          </a:xfrm>
          <a:prstGeom prst="rect">
            <a:avLst/>
          </a:prstGeom>
        </p:spPr>
      </p:pic>
    </p:spTree>
    <p:extLst>
      <p:ext uri="{BB962C8B-B14F-4D97-AF65-F5344CB8AC3E}">
        <p14:creationId xmlns:p14="http://schemas.microsoft.com/office/powerpoint/2010/main" val="2092249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490004"/>
            <a:ext cx="12344400" cy="2123658"/>
          </a:xfrm>
          <a:prstGeom prst="rect">
            <a:avLst/>
          </a:prstGeom>
        </p:spPr>
        <p:txBody>
          <a:bodyPr wrap="square">
            <a:spAutoFit/>
          </a:bodyPr>
          <a:lstStyle/>
          <a:p>
            <a:r>
              <a:rPr lang="et-EE" sz="4400" b="1" dirty="0"/>
              <a:t>prof </a:t>
            </a:r>
            <a:r>
              <a:rPr lang="et-EE" sz="4400" b="1" dirty="0" err="1"/>
              <a:t>Gholamreza</a:t>
            </a:r>
            <a:r>
              <a:rPr lang="et-EE" sz="4400" b="1" dirty="0"/>
              <a:t> </a:t>
            </a:r>
            <a:r>
              <a:rPr lang="et-EE" sz="4400" b="1" dirty="0" err="1"/>
              <a:t>Anbarjafari</a:t>
            </a:r>
            <a:r>
              <a:rPr lang="et-EE" sz="4400" b="1" dirty="0"/>
              <a:t> inauguratsiooniloeng</a:t>
            </a:r>
          </a:p>
          <a:p>
            <a:r>
              <a:rPr lang="et-EE" sz="4400" b="1" dirty="0"/>
              <a:t>"Afektiarvutus: </a:t>
            </a:r>
            <a:r>
              <a:rPr lang="et-EE" sz="4400" b="1" dirty="0" err="1"/>
              <a:t>inimkäitumise</a:t>
            </a:r>
            <a:r>
              <a:rPr lang="et-EE" sz="4400" b="1" dirty="0"/>
              <a:t> analüüs masinnägemise ja -õppe abil"</a:t>
            </a:r>
            <a:endParaRPr lang="et-EE" sz="4400" dirty="0"/>
          </a:p>
        </p:txBody>
      </p:sp>
      <p:sp>
        <p:nvSpPr>
          <p:cNvPr id="3" name="Rectangle 2"/>
          <p:cNvSpPr/>
          <p:nvPr/>
        </p:nvSpPr>
        <p:spPr>
          <a:xfrm>
            <a:off x="2218038" y="3153460"/>
            <a:ext cx="6096000" cy="2677656"/>
          </a:xfrm>
          <a:prstGeom prst="rect">
            <a:avLst/>
          </a:prstGeom>
        </p:spPr>
        <p:txBody>
          <a:bodyPr>
            <a:spAutoFit/>
          </a:bodyPr>
          <a:lstStyle/>
          <a:p>
            <a:r>
              <a:rPr lang="et-EE" sz="2400" b="1" dirty="0" err="1"/>
              <a:t>Gholamreza</a:t>
            </a:r>
            <a:r>
              <a:rPr lang="et-EE" sz="2400" b="1" dirty="0"/>
              <a:t> </a:t>
            </a:r>
            <a:r>
              <a:rPr lang="et-EE" sz="2400" b="1" dirty="0" err="1"/>
              <a:t>Anbarjafari</a:t>
            </a:r>
            <a:r>
              <a:rPr lang="et-EE" sz="2400" b="1" dirty="0"/>
              <a:t> (</a:t>
            </a:r>
            <a:r>
              <a:rPr lang="et-EE" sz="2400" b="1" dirty="0" err="1"/>
              <a:t>Shahab</a:t>
            </a:r>
            <a:r>
              <a:rPr lang="et-EE" sz="2400" b="1" dirty="0"/>
              <a:t>) </a:t>
            </a:r>
            <a:r>
              <a:rPr lang="et-EE" sz="2400" dirty="0"/>
              <a:t>on Tartu Ülikooli tehnoloogiainstituudi masinnägemise professor.</a:t>
            </a:r>
          </a:p>
          <a:p>
            <a:endParaRPr lang="et-EE" sz="2400" dirty="0"/>
          </a:p>
          <a:p>
            <a:r>
              <a:rPr lang="et-EE" sz="2400" b="1" dirty="0"/>
              <a:t>Kairi Kreegipuu </a:t>
            </a:r>
            <a:r>
              <a:rPr lang="et-EE" sz="2400" dirty="0"/>
              <a:t>Tartu Ülikooli psühholoogia instituudi eksperimentaalpsühholoogia professor.</a:t>
            </a:r>
          </a:p>
        </p:txBody>
      </p:sp>
      <p:pic>
        <p:nvPicPr>
          <p:cNvPr id="1026" name="Picture 2">
            <a:extLst>
              <a:ext uri="{FF2B5EF4-FFF2-40B4-BE49-F238E27FC236}">
                <a16:creationId xmlns:a16="http://schemas.microsoft.com/office/drawing/2014/main" id="{2BECA70F-485D-4CBB-BEB4-42027F468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4692224"/>
            <a:ext cx="1266825" cy="1872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99E62C-9F91-43B9-96FF-61E1F215E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2748068"/>
            <a:ext cx="1352550" cy="1619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E77022B-0AC8-49C7-9942-4B6B1398763A}"/>
              </a:ext>
            </a:extLst>
          </p:cNvPr>
          <p:cNvSpPr/>
          <p:nvPr/>
        </p:nvSpPr>
        <p:spPr>
          <a:xfrm>
            <a:off x="7744942" y="5998664"/>
            <a:ext cx="3636316" cy="369332"/>
          </a:xfrm>
          <a:prstGeom prst="rect">
            <a:avLst/>
          </a:prstGeom>
        </p:spPr>
        <p:txBody>
          <a:bodyPr wrap="none">
            <a:spAutoFit/>
          </a:bodyPr>
          <a:lstStyle/>
          <a:p>
            <a:r>
              <a:rPr lang="en-GB" dirty="0">
                <a:hlinkClick r:id="rId4"/>
              </a:rPr>
              <a:t>https://www.uttv.ee/naita?id=30350</a:t>
            </a:r>
            <a:endParaRPr lang="en-GB" dirty="0"/>
          </a:p>
        </p:txBody>
      </p:sp>
    </p:spTree>
    <p:extLst>
      <p:ext uri="{BB962C8B-B14F-4D97-AF65-F5344CB8AC3E}">
        <p14:creationId xmlns:p14="http://schemas.microsoft.com/office/powerpoint/2010/main" val="1568088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63" y="1805315"/>
            <a:ext cx="3736288" cy="3532491"/>
          </a:xfrm>
          <a:prstGeom prst="rect">
            <a:avLst/>
          </a:prstGeom>
        </p:spPr>
      </p:pic>
      <p:pic>
        <p:nvPicPr>
          <p:cNvPr id="5" name="Picture 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1349" y="1795052"/>
            <a:ext cx="5357125" cy="3542754"/>
          </a:xfrm>
          <a:prstGeom prst="rect">
            <a:avLst/>
          </a:prstGeom>
        </p:spPr>
      </p:pic>
      <p:sp>
        <p:nvSpPr>
          <p:cNvPr id="7" name="Rectangle 6"/>
          <p:cNvSpPr/>
          <p:nvPr/>
        </p:nvSpPr>
        <p:spPr>
          <a:xfrm>
            <a:off x="1054787" y="798468"/>
            <a:ext cx="4502515" cy="523220"/>
          </a:xfrm>
          <a:prstGeom prst="rect">
            <a:avLst/>
          </a:prstGeom>
        </p:spPr>
        <p:txBody>
          <a:bodyPr wrap="none">
            <a:spAutoFit/>
          </a:bodyPr>
          <a:lstStyle/>
          <a:p>
            <a:r>
              <a:rPr lang="de-DE" sz="2800" dirty="0"/>
              <a:t>David Hubel </a:t>
            </a:r>
            <a:r>
              <a:rPr lang="et-EE" sz="2800" dirty="0"/>
              <a:t>ja</a:t>
            </a:r>
            <a:r>
              <a:rPr lang="de-DE" sz="2800" dirty="0"/>
              <a:t> Torsten Wiesel</a:t>
            </a:r>
            <a:endParaRPr lang="et-EE" sz="2800" dirty="0"/>
          </a:p>
        </p:txBody>
      </p:sp>
      <p:sp>
        <p:nvSpPr>
          <p:cNvPr id="3" name="Rectangle 2">
            <a:extLst>
              <a:ext uri="{FF2B5EF4-FFF2-40B4-BE49-F238E27FC236}">
                <a16:creationId xmlns:a16="http://schemas.microsoft.com/office/drawing/2014/main" id="{AEC608D3-F91D-4A8B-9CF2-F54095BAB35D}"/>
              </a:ext>
            </a:extLst>
          </p:cNvPr>
          <p:cNvSpPr/>
          <p:nvPr/>
        </p:nvSpPr>
        <p:spPr>
          <a:xfrm>
            <a:off x="1126913" y="5636767"/>
            <a:ext cx="4196662" cy="646331"/>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lk 210</a:t>
            </a:r>
            <a:r>
              <a:rPr lang="en-GB" dirty="0"/>
              <a:t>)</a:t>
            </a:r>
            <a:endParaRPr lang="et-EE" dirty="0"/>
          </a:p>
          <a:p>
            <a:r>
              <a:rPr lang="et-EE" dirty="0"/>
              <a:t>(Allik, 1975)</a:t>
            </a:r>
            <a:r>
              <a:rPr lang="en-GB" dirty="0"/>
              <a:t> </a:t>
            </a:r>
          </a:p>
        </p:txBody>
      </p:sp>
      <p:sp>
        <p:nvSpPr>
          <p:cNvPr id="4" name="Rectangle 3">
            <a:extLst>
              <a:ext uri="{FF2B5EF4-FFF2-40B4-BE49-F238E27FC236}">
                <a16:creationId xmlns:a16="http://schemas.microsoft.com/office/drawing/2014/main" id="{B94821A0-57AC-42A9-966F-F4643762BE72}"/>
              </a:ext>
            </a:extLst>
          </p:cNvPr>
          <p:cNvSpPr/>
          <p:nvPr/>
        </p:nvSpPr>
        <p:spPr>
          <a:xfrm>
            <a:off x="6096000" y="5636767"/>
            <a:ext cx="4884927" cy="369332"/>
          </a:xfrm>
          <a:prstGeom prst="rect">
            <a:avLst/>
          </a:prstGeom>
        </p:spPr>
        <p:txBody>
          <a:bodyPr wrap="none">
            <a:spAutoFit/>
          </a:bodyPr>
          <a:lstStyle/>
          <a:p>
            <a:r>
              <a:rPr lang="en-GB" dirty="0">
                <a:hlinkClick r:id="rId4"/>
              </a:rPr>
              <a:t>https://www.youtube.com/watch?v=aqzWy-zALzY</a:t>
            </a:r>
            <a:endParaRPr lang="en-GB" dirty="0"/>
          </a:p>
        </p:txBody>
      </p:sp>
    </p:spTree>
    <p:extLst>
      <p:ext uri="{BB962C8B-B14F-4D97-AF65-F5344CB8AC3E}">
        <p14:creationId xmlns:p14="http://schemas.microsoft.com/office/powerpoint/2010/main" val="270710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58565"/>
            <a:ext cx="6324600" cy="3140869"/>
          </a:xfrm>
        </p:spPr>
        <p:txBody>
          <a:bodyPr>
            <a:normAutofit/>
          </a:bodyPr>
          <a:lstStyle/>
          <a:p>
            <a:pPr marL="0" indent="0">
              <a:buNone/>
            </a:pPr>
            <a:r>
              <a:rPr lang="et-EE" dirty="0" err="1"/>
              <a:t>Psühhofüsioloogilised</a:t>
            </a:r>
            <a:r>
              <a:rPr lang="et-EE" dirty="0"/>
              <a:t> mõõtmised võimaldavad piiluda vaimsete protsesside peidetud kihtidesse, peegeldades mõnikord ka selliste mentaalsete protsesside kulgu, mis käitumises ei avaldu. </a:t>
            </a:r>
          </a:p>
        </p:txBody>
      </p:sp>
      <p:pic>
        <p:nvPicPr>
          <p:cNvPr id="5122" name="Picture 2">
            <a:extLst>
              <a:ext uri="{FF2B5EF4-FFF2-40B4-BE49-F238E27FC236}">
                <a16:creationId xmlns:a16="http://schemas.microsoft.com/office/drawing/2014/main" id="{D0234B5C-A1CA-4E29-953A-679A7E6E99D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46180" y="1619249"/>
            <a:ext cx="3464719"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77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58565"/>
            <a:ext cx="6572250" cy="4142185"/>
          </a:xfrm>
        </p:spPr>
        <p:txBody>
          <a:bodyPr>
            <a:normAutofit/>
          </a:bodyPr>
          <a:lstStyle/>
          <a:p>
            <a:pPr marL="0" indent="0">
              <a:buNone/>
            </a:pPr>
            <a:r>
              <a:rPr lang="et-EE" dirty="0"/>
              <a:t>Kui võrrelda </a:t>
            </a:r>
            <a:r>
              <a:rPr lang="et-EE" dirty="0" err="1"/>
              <a:t>psühhofüsioloogilisi</a:t>
            </a:r>
            <a:r>
              <a:rPr lang="et-EE" dirty="0"/>
              <a:t> mõõtmisi aknaga, siis on selge, et läbi sealt näeb, kuid klaas on paks ja tolmune, mistõttu valgust laseb ta läbi vaid valikuliselt ja objektide kontuuridki on enamasti hägused. </a:t>
            </a:r>
          </a:p>
          <a:p>
            <a:pPr marL="0" indent="0">
              <a:buNone/>
            </a:pPr>
            <a:r>
              <a:rPr lang="et-EE" dirty="0" err="1"/>
              <a:t>Psühhofüsioloogi</a:t>
            </a:r>
            <a:r>
              <a:rPr lang="et-EE" dirty="0"/>
              <a:t> alased oskused ja metodoloogilised tööriistad aitavad halva nähtavusega paremini toime tulla.</a:t>
            </a:r>
          </a:p>
        </p:txBody>
      </p:sp>
      <p:pic>
        <p:nvPicPr>
          <p:cNvPr id="5122" name="Picture 2">
            <a:extLst>
              <a:ext uri="{FF2B5EF4-FFF2-40B4-BE49-F238E27FC236}">
                <a16:creationId xmlns:a16="http://schemas.microsoft.com/office/drawing/2014/main" id="{D0234B5C-A1CA-4E29-953A-679A7E6E99D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46180" y="1619249"/>
            <a:ext cx="3464719"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40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a:xfrm>
            <a:off x="838200" y="374650"/>
            <a:ext cx="10515600" cy="1325563"/>
          </a:xfrm>
        </p:spPr>
        <p:txBody>
          <a:bodyPr/>
          <a:lstStyle/>
          <a:p>
            <a:r>
              <a:rPr lang="et-EE" b="1" dirty="0"/>
              <a:t>Sissejuhatus psühhofüsioloogia rakendustesse: eesmärgid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a:xfrm>
            <a:off x="838199" y="1978025"/>
            <a:ext cx="7686675" cy="4351338"/>
          </a:xfrm>
        </p:spPr>
        <p:txBody>
          <a:bodyPr/>
          <a:lstStyle/>
          <a:p>
            <a:r>
              <a:rPr lang="et-EE" dirty="0"/>
              <a:t>Anda mitmete </a:t>
            </a:r>
            <a:r>
              <a:rPr lang="et-EE" dirty="0" err="1"/>
              <a:t>psühhofüsioloogiliste</a:t>
            </a:r>
            <a:r>
              <a:rPr lang="et-EE" dirty="0"/>
              <a:t> mõõdikute (sh aju, südame, lihasaktiivsuse ja silmaliigutuste) praktiline mõõtmiskogemus ja sissejuhatavad teadmised nende mõõdikute tööpõhimõtetest. </a:t>
            </a:r>
          </a:p>
          <a:p>
            <a:r>
              <a:rPr lang="et-EE" dirty="0"/>
              <a:t>Annab oskus luua lihtsamaid füsioloogiliste mõõdikutega kombineeritavaid programme ja eksperimente. </a:t>
            </a:r>
            <a:endParaRPr lang="en-GB" dirty="0"/>
          </a:p>
          <a:p>
            <a:endParaRPr lang="en-GB" dirty="0"/>
          </a:p>
        </p:txBody>
      </p:sp>
    </p:spTree>
    <p:extLst>
      <p:ext uri="{BB962C8B-B14F-4D97-AF65-F5344CB8AC3E}">
        <p14:creationId xmlns:p14="http://schemas.microsoft.com/office/powerpoint/2010/main" val="152436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9D77F1-22A6-44A2-A089-9A33F3ABFEF0}"/>
              </a:ext>
            </a:extLst>
          </p:cNvPr>
          <p:cNvPicPr>
            <a:picLocks noChangeAspect="1"/>
          </p:cNvPicPr>
          <p:nvPr/>
        </p:nvPicPr>
        <p:blipFill rotWithShape="1">
          <a:blip r:embed="rId3"/>
          <a:srcRect t="29399"/>
          <a:stretch/>
        </p:blipFill>
        <p:spPr>
          <a:xfrm>
            <a:off x="1242335" y="2010966"/>
            <a:ext cx="9707330" cy="3786561"/>
          </a:xfrm>
          <a:prstGeom prst="rect">
            <a:avLst/>
          </a:prstGeom>
        </p:spPr>
      </p:pic>
    </p:spTree>
    <p:extLst>
      <p:ext uri="{BB962C8B-B14F-4D97-AF65-F5344CB8AC3E}">
        <p14:creationId xmlns:p14="http://schemas.microsoft.com/office/powerpoint/2010/main" val="3628669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38071" cy="6066020"/>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Silmaliigutused rakendamine väljaspool laborit</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ja 				silmaliigutuste mõõtmine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err="1">
                <a:latin typeface="Calibri" panose="020F0502020204030204" pitchFamily="34" charset="0"/>
                <a:ea typeface="Calibri" panose="020F0502020204030204" pitchFamily="34" charset="0"/>
                <a:cs typeface="Arial" panose="020B0604020202020204" pitchFamily="34" charset="0"/>
              </a:rPr>
              <a:t>Pavlovia</a:t>
            </a:r>
            <a:r>
              <a:rPr lang="et-EE" b="1" dirty="0">
                <a:latin typeface="Calibri" panose="020F0502020204030204" pitchFamily="34" charset="0"/>
                <a:ea typeface="Calibri" panose="020F0502020204030204" pitchFamily="34" charset="0"/>
                <a:cs typeface="Arial" panose="020B0604020202020204" pitchFamily="34" charset="0"/>
              </a:rPr>
              <a:t>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Veebikatse programmeerimine ja läbiviimine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Südameaktiivsuse mõõtmine ja dünaamilised stiimulid</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err="1">
                <a:latin typeface="Calibri" panose="020F0502020204030204" pitchFamily="34" charset="0"/>
                <a:ea typeface="Calibri" panose="020F0502020204030204" pitchFamily="34" charset="0"/>
                <a:cs typeface="Arial" panose="020B0604020202020204" pitchFamily="34" charset="0"/>
              </a:rPr>
              <a:t>Elektroentsefalograafia</a:t>
            </a:r>
            <a:r>
              <a:rPr lang="et-EE" b="1" dirty="0">
                <a:latin typeface="Calibri" panose="020F0502020204030204" pitchFamily="34" charset="0"/>
                <a:ea typeface="Calibri" panose="020F0502020204030204" pitchFamily="34" charset="0"/>
                <a:cs typeface="Arial" panose="020B0604020202020204" pitchFamily="34" charset="0"/>
              </a:rPr>
              <a:t>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Piltstiimulite esitamine ja lihasaktiivsuse mõõtmine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EEG registreerimine ja signaali inspekteerimine</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Posneri</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katse programmeerimine </a:t>
            </a:r>
          </a:p>
          <a:p>
            <a:pPr marL="1357630" lvl="1" indent="-900430">
              <a:lnSpc>
                <a:spcPct val="115000"/>
              </a:lnSpc>
              <a:spcAft>
                <a:spcPts val="300"/>
              </a:spcAft>
            </a:pPr>
            <a:r>
              <a:rPr lang="et-EE" b="1" dirty="0">
                <a:latin typeface="Calibri" panose="020F0502020204030204" pitchFamily="34" charset="0"/>
                <a:ea typeface="Calibri" panose="020F0502020204030204" pitchFamily="34" charset="0"/>
                <a:cs typeface="Arial" panose="020B0604020202020204" pitchFamily="34" charset="0"/>
              </a:rPr>
              <a:t>seminar		</a:t>
            </a:r>
            <a:r>
              <a:rPr lang="en-GB" b="1" dirty="0" err="1"/>
              <a:t>Kokkuvõte</a:t>
            </a:r>
            <a:r>
              <a:rPr lang="en-GB" b="1" dirty="0"/>
              <a:t> </a:t>
            </a:r>
            <a:r>
              <a:rPr lang="en-GB" b="1" dirty="0" err="1"/>
              <a:t>kursusest</a:t>
            </a:r>
            <a:r>
              <a:rPr lang="en-GB" b="1" dirty="0"/>
              <a:t> </a:t>
            </a:r>
            <a:r>
              <a:rPr lang="en-GB" b="1" dirty="0" err="1"/>
              <a:t>ja</a:t>
            </a:r>
            <a:r>
              <a:rPr lang="en-GB" b="1" dirty="0"/>
              <a:t> </a:t>
            </a:r>
            <a:r>
              <a:rPr lang="en-GB" b="1" dirty="0" err="1"/>
              <a:t>ettekanded</a:t>
            </a:r>
            <a:endParaRPr lang="en-GB" b="1"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endParaRPr lang="en-GB"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2918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t>Õpitestid </a:t>
            </a:r>
            <a:r>
              <a:rPr lang="et-EE" dirty="0" err="1"/>
              <a:t>Moodles</a:t>
            </a:r>
            <a:r>
              <a:rPr lang="et-EE" dirty="0"/>
              <a:t> (pärast iga praktikumi, kokku seitse)</a:t>
            </a:r>
          </a:p>
          <a:p>
            <a:pPr lvl="0"/>
            <a:r>
              <a:rPr lang="et-EE" dirty="0">
                <a:solidFill>
                  <a:schemeClr val="bg1">
                    <a:lumMod val="50000"/>
                  </a:schemeClr>
                </a:solidFill>
              </a:rPr>
              <a:t>Iseseisev töö PsychoPy foorumiga (neljandaks praktikumiks)</a:t>
            </a:r>
          </a:p>
          <a:p>
            <a:pPr lvl="0"/>
            <a:r>
              <a:rPr lang="et-EE" dirty="0">
                <a:solidFill>
                  <a:schemeClr val="bg1">
                    <a:lumMod val="50000"/>
                  </a:schemeClr>
                </a:solidFill>
              </a:rPr>
              <a:t>Olemasoleva PsychoPy programmi redigeerimine (vastavalt enne kolmandat või kuuendat praktikumi)</a:t>
            </a:r>
          </a:p>
          <a:p>
            <a:pPr marL="914400" lvl="1" indent="-457200">
              <a:buAutoNum type="arabicPeriod"/>
            </a:pPr>
            <a:r>
              <a:rPr lang="et-EE" sz="2000" dirty="0">
                <a:solidFill>
                  <a:schemeClr val="bg1">
                    <a:lumMod val="50000"/>
                  </a:schemeClr>
                </a:solidFill>
              </a:rPr>
              <a:t>Praktikumis loodud Stroopi katse parameetrite muutmine. Iga osaleja saab ülesande individuaalsete parameetritega ja esitab lahenduse Moodlesse.</a:t>
            </a:r>
          </a:p>
          <a:p>
            <a:pPr marL="914400" lvl="1" indent="-457200">
              <a:buAutoNum type="arabicPeriod"/>
            </a:pPr>
            <a:r>
              <a:rPr lang="et-EE" sz="2000" dirty="0">
                <a:solidFill>
                  <a:schemeClr val="bg1">
                    <a:lumMod val="50000"/>
                  </a:schemeClr>
                </a:solidFill>
              </a:rPr>
              <a:t>Leida </a:t>
            </a:r>
            <a:r>
              <a:rPr lang="et-EE" sz="2000" dirty="0" err="1">
                <a:solidFill>
                  <a:schemeClr val="bg1">
                    <a:lumMod val="50000"/>
                  </a:schemeClr>
                </a:solidFill>
              </a:rPr>
              <a:t>Pavlovia</a:t>
            </a:r>
            <a:r>
              <a:rPr lang="et-EE" sz="2000" dirty="0">
                <a:solidFill>
                  <a:schemeClr val="bg1">
                    <a:lumMod val="50000"/>
                  </a:schemeClr>
                </a:solidFill>
              </a:rPr>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71812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a:xfrm>
            <a:off x="838200" y="336550"/>
            <a:ext cx="10515600" cy="1325563"/>
          </a:xfrm>
        </p:spPr>
        <p:txBody>
          <a:bodyPr/>
          <a:lstStyle/>
          <a:p>
            <a:r>
              <a:rPr lang="et-EE" b="1" dirty="0"/>
              <a:t>Iseseisvad tööd</a:t>
            </a:r>
            <a:endParaRPr lang="en-GB" b="1" dirty="0"/>
          </a:p>
        </p:txBody>
      </p:sp>
      <p:pic>
        <p:nvPicPr>
          <p:cNvPr id="13" name="Picture 12">
            <a:extLst>
              <a:ext uri="{FF2B5EF4-FFF2-40B4-BE49-F238E27FC236}">
                <a16:creationId xmlns:a16="http://schemas.microsoft.com/office/drawing/2014/main" id="{75FEF293-4F38-4494-91C2-9C21CDFB0C2D}"/>
              </a:ext>
            </a:extLst>
          </p:cNvPr>
          <p:cNvPicPr>
            <a:picLocks noChangeAspect="1"/>
          </p:cNvPicPr>
          <p:nvPr/>
        </p:nvPicPr>
        <p:blipFill>
          <a:blip r:embed="rId2"/>
          <a:stretch>
            <a:fillRect/>
          </a:stretch>
        </p:blipFill>
        <p:spPr>
          <a:xfrm>
            <a:off x="533400" y="2014537"/>
            <a:ext cx="11125200" cy="2828925"/>
          </a:xfrm>
          <a:prstGeom prst="rect">
            <a:avLst/>
          </a:prstGeom>
        </p:spPr>
      </p:pic>
    </p:spTree>
    <p:extLst>
      <p:ext uri="{BB962C8B-B14F-4D97-AF65-F5344CB8AC3E}">
        <p14:creationId xmlns:p14="http://schemas.microsoft.com/office/powerpoint/2010/main" val="2479042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t>Õpitestid </a:t>
            </a:r>
            <a:r>
              <a:rPr lang="et-EE" dirty="0" err="1"/>
              <a:t>Moodles</a:t>
            </a:r>
            <a:r>
              <a:rPr lang="et-EE" dirty="0"/>
              <a:t> (pärast iga praktikumi, kokku seitse)</a:t>
            </a:r>
          </a:p>
          <a:p>
            <a:pPr lvl="0"/>
            <a:r>
              <a:rPr lang="et-EE" dirty="0">
                <a:solidFill>
                  <a:schemeClr val="bg1">
                    <a:lumMod val="50000"/>
                  </a:schemeClr>
                </a:solidFill>
              </a:rPr>
              <a:t>Iseseisev töö PsychoPy foorumiga (neljandaks praktikumiks)</a:t>
            </a:r>
          </a:p>
          <a:p>
            <a:pPr lvl="0"/>
            <a:r>
              <a:rPr lang="et-EE" dirty="0">
                <a:solidFill>
                  <a:schemeClr val="bg1">
                    <a:lumMod val="50000"/>
                  </a:schemeClr>
                </a:solidFill>
              </a:rPr>
              <a:t>Olemasoleva PsychoPy programmi redigeerimine (vastavalt enne kolmandat või kuuendat praktikumi)</a:t>
            </a:r>
          </a:p>
          <a:p>
            <a:pPr marL="914400" lvl="1" indent="-457200">
              <a:buAutoNum type="arabicPeriod"/>
            </a:pPr>
            <a:r>
              <a:rPr lang="et-EE" sz="2000" dirty="0">
                <a:solidFill>
                  <a:schemeClr val="bg1">
                    <a:lumMod val="50000"/>
                  </a:schemeClr>
                </a:solidFill>
              </a:rPr>
              <a:t>Praktikumis loodud Stroopi katse parameetrite muutmine. Iga osaleja saab ülesande individuaalsete parameetritega ja esitab lahenduse Moodlesse.</a:t>
            </a:r>
          </a:p>
          <a:p>
            <a:pPr marL="914400" lvl="1" indent="-457200">
              <a:buAutoNum type="arabicPeriod"/>
            </a:pPr>
            <a:r>
              <a:rPr lang="et-EE" sz="2000" dirty="0">
                <a:solidFill>
                  <a:schemeClr val="bg1">
                    <a:lumMod val="50000"/>
                  </a:schemeClr>
                </a:solidFill>
              </a:rPr>
              <a:t>Leida </a:t>
            </a:r>
            <a:r>
              <a:rPr lang="et-EE" sz="2000" dirty="0" err="1">
                <a:solidFill>
                  <a:schemeClr val="bg1">
                    <a:lumMod val="50000"/>
                  </a:schemeClr>
                </a:solidFill>
              </a:rPr>
              <a:t>Pavlovia</a:t>
            </a:r>
            <a:r>
              <a:rPr lang="et-EE" sz="2000" dirty="0">
                <a:solidFill>
                  <a:schemeClr val="bg1">
                    <a:lumMod val="50000"/>
                  </a:schemeClr>
                </a:solidFill>
              </a:rPr>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3612142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Õpitestid </a:t>
            </a:r>
            <a:r>
              <a:rPr lang="et-EE" b="1" dirty="0" err="1"/>
              <a:t>Moodles</a:t>
            </a:r>
            <a:r>
              <a:rPr lang="et-EE" b="1" dirty="0"/>
              <a:t> (pärast iga praktikumi, kokku seitse)</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a:xfrm>
            <a:off x="838200" y="1825625"/>
            <a:ext cx="10515600" cy="908050"/>
          </a:xfrm>
        </p:spPr>
        <p:txBody>
          <a:bodyPr>
            <a:normAutofit/>
          </a:bodyPr>
          <a:lstStyle/>
          <a:p>
            <a:pPr lvl="0"/>
            <a:r>
              <a:rPr lang="et-EE" dirty="0"/>
              <a:t>Õpitest eelnevas loengus ja praktikumis käsitletud teemade peale</a:t>
            </a:r>
          </a:p>
        </p:txBody>
      </p:sp>
      <p:pic>
        <p:nvPicPr>
          <p:cNvPr id="5" name="Picture 4">
            <a:extLst>
              <a:ext uri="{FF2B5EF4-FFF2-40B4-BE49-F238E27FC236}">
                <a16:creationId xmlns:a16="http://schemas.microsoft.com/office/drawing/2014/main" id="{C603876A-550F-4983-A38B-E4BF23096A71}"/>
              </a:ext>
            </a:extLst>
          </p:cNvPr>
          <p:cNvPicPr>
            <a:picLocks noChangeAspect="1"/>
          </p:cNvPicPr>
          <p:nvPr/>
        </p:nvPicPr>
        <p:blipFill>
          <a:blip r:embed="rId2"/>
          <a:stretch>
            <a:fillRect/>
          </a:stretch>
        </p:blipFill>
        <p:spPr>
          <a:xfrm>
            <a:off x="646985" y="2611437"/>
            <a:ext cx="11308394" cy="1271669"/>
          </a:xfrm>
          <a:prstGeom prst="rect">
            <a:avLst/>
          </a:prstGeom>
        </p:spPr>
      </p:pic>
      <p:sp>
        <p:nvSpPr>
          <p:cNvPr id="8" name="TextBox 7">
            <a:extLst>
              <a:ext uri="{FF2B5EF4-FFF2-40B4-BE49-F238E27FC236}">
                <a16:creationId xmlns:a16="http://schemas.microsoft.com/office/drawing/2014/main" id="{6E692E10-244D-45CA-B6BD-6F27967CAB61}"/>
              </a:ext>
            </a:extLst>
          </p:cNvPr>
          <p:cNvSpPr txBox="1"/>
          <p:nvPr/>
        </p:nvSpPr>
        <p:spPr>
          <a:xfrm>
            <a:off x="838200" y="4438085"/>
            <a:ext cx="9060557" cy="461665"/>
          </a:xfrm>
          <a:prstGeom prst="rect">
            <a:avLst/>
          </a:prstGeom>
          <a:noFill/>
        </p:spPr>
        <p:txBody>
          <a:bodyPr wrap="none" rtlCol="0">
            <a:spAutoFit/>
          </a:bodyPr>
          <a:lstStyle/>
          <a:p>
            <a:r>
              <a:rPr lang="et-EE" sz="2400" dirty="0"/>
              <a:t>+ Üks lahtine arutelu küsimus iseseisvalt läbitöötatud materjalide kohta</a:t>
            </a:r>
            <a:endParaRPr lang="en-GB" sz="2400" dirty="0"/>
          </a:p>
        </p:txBody>
      </p:sp>
    </p:spTree>
    <p:extLst>
      <p:ext uri="{BB962C8B-B14F-4D97-AF65-F5344CB8AC3E}">
        <p14:creationId xmlns:p14="http://schemas.microsoft.com/office/powerpoint/2010/main" val="2279380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solidFill>
                  <a:schemeClr val="bg1">
                    <a:lumMod val="50000"/>
                  </a:schemeClr>
                </a:solidFill>
              </a:rPr>
              <a:t>Õpitestid </a:t>
            </a:r>
            <a:r>
              <a:rPr lang="et-EE" dirty="0" err="1">
                <a:solidFill>
                  <a:schemeClr val="bg1">
                    <a:lumMod val="50000"/>
                  </a:schemeClr>
                </a:solidFill>
              </a:rPr>
              <a:t>Moodles</a:t>
            </a:r>
            <a:r>
              <a:rPr lang="et-EE" dirty="0">
                <a:solidFill>
                  <a:schemeClr val="bg1">
                    <a:lumMod val="50000"/>
                  </a:schemeClr>
                </a:solidFill>
              </a:rPr>
              <a:t> (pärast iga praktikumi, kokku seitse)</a:t>
            </a:r>
          </a:p>
          <a:p>
            <a:pPr lvl="0"/>
            <a:r>
              <a:rPr lang="et-EE" dirty="0"/>
              <a:t>Iseseisev töö PsychoPy foorumiga (neljandaks praktikumiks)</a:t>
            </a:r>
          </a:p>
          <a:p>
            <a:pPr lvl="0"/>
            <a:r>
              <a:rPr lang="et-EE" dirty="0">
                <a:solidFill>
                  <a:schemeClr val="bg1">
                    <a:lumMod val="50000"/>
                  </a:schemeClr>
                </a:solidFill>
              </a:rPr>
              <a:t>Olemasoleva PsychoPy programmi redigeerimine (vastavalt enne kolmandat või kuuendat praktikumi)</a:t>
            </a:r>
          </a:p>
          <a:p>
            <a:pPr marL="914400" lvl="1" indent="-457200">
              <a:buAutoNum type="arabicPeriod"/>
            </a:pPr>
            <a:r>
              <a:rPr lang="et-EE" sz="2000" dirty="0">
                <a:solidFill>
                  <a:schemeClr val="bg1">
                    <a:lumMod val="50000"/>
                  </a:schemeClr>
                </a:solidFill>
              </a:rPr>
              <a:t>Praktikumis loodud Stroopi katse parameetrite muutmine. Iga osaleja saab ülesande individuaalsete parameetritega ja esitab lahenduse Moodlesse.</a:t>
            </a:r>
          </a:p>
          <a:p>
            <a:pPr marL="914400" lvl="1" indent="-457200">
              <a:buAutoNum type="arabicPeriod"/>
            </a:pPr>
            <a:r>
              <a:rPr lang="et-EE" sz="2000" dirty="0">
                <a:solidFill>
                  <a:schemeClr val="bg1">
                    <a:lumMod val="50000"/>
                  </a:schemeClr>
                </a:solidFill>
              </a:rPr>
              <a:t>Leida </a:t>
            </a:r>
            <a:r>
              <a:rPr lang="et-EE" sz="2000" dirty="0" err="1">
                <a:solidFill>
                  <a:schemeClr val="bg1">
                    <a:lumMod val="50000"/>
                  </a:schemeClr>
                </a:solidFill>
              </a:rPr>
              <a:t>Pavlovia</a:t>
            </a:r>
            <a:r>
              <a:rPr lang="et-EE" sz="2000" dirty="0">
                <a:solidFill>
                  <a:schemeClr val="bg1">
                    <a:lumMod val="50000"/>
                  </a:schemeClr>
                </a:solidFill>
              </a:rPr>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2796378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solidFill>
                  <a:schemeClr val="bg1">
                    <a:lumMod val="50000"/>
                  </a:schemeClr>
                </a:solidFill>
              </a:rPr>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348129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solidFill>
                  <a:schemeClr val="bg1">
                    <a:lumMod val="50000"/>
                  </a:schemeClr>
                </a:solidFill>
              </a:rPr>
              <a:t>Õpitestid </a:t>
            </a:r>
            <a:r>
              <a:rPr lang="et-EE" dirty="0" err="1">
                <a:solidFill>
                  <a:schemeClr val="bg1">
                    <a:lumMod val="50000"/>
                  </a:schemeClr>
                </a:solidFill>
              </a:rPr>
              <a:t>Moodles</a:t>
            </a:r>
            <a:r>
              <a:rPr lang="et-EE" dirty="0">
                <a:solidFill>
                  <a:schemeClr val="bg1">
                    <a:lumMod val="50000"/>
                  </a:schemeClr>
                </a:solidFill>
              </a:rPr>
              <a:t> (pärast iga praktikumi, kokku seitse)</a:t>
            </a:r>
          </a:p>
          <a:p>
            <a:pPr lvl="0"/>
            <a:r>
              <a:rPr lang="et-EE" dirty="0">
                <a:solidFill>
                  <a:schemeClr val="bg1">
                    <a:lumMod val="50000"/>
                  </a:schemeClr>
                </a:solidFill>
              </a:rPr>
              <a:t>Iseseisev töö PsychoPy foorumiga (neljandaks praktikumiks)</a:t>
            </a:r>
          </a:p>
          <a:p>
            <a:pPr lvl="0"/>
            <a:r>
              <a:rPr lang="et-EE" dirty="0"/>
              <a:t>Olemasoleva PsychoPy programmi redigeerimine (vastavalt enne kolmandat või kuuendat praktikumi)</a:t>
            </a:r>
          </a:p>
          <a:p>
            <a:pPr marL="914400" lvl="1" indent="-457200">
              <a:buAutoNum type="arabicPeriod"/>
            </a:pPr>
            <a:r>
              <a:rPr lang="et-EE" sz="2000" dirty="0"/>
              <a:t>Praktikumis loodud Stroopi katse parameetrite muutmine. Iga osaleja saab ülesande individuaalsete parameetritega ja esitab lahenduse Moodlesse.</a:t>
            </a:r>
          </a:p>
          <a:p>
            <a:pPr marL="914400" lvl="1" indent="-457200">
              <a:buAutoNum type="arabicPeriod"/>
            </a:pPr>
            <a:r>
              <a:rPr lang="et-EE" sz="2000" dirty="0"/>
              <a:t>Leida </a:t>
            </a:r>
            <a:r>
              <a:rPr lang="et-EE" sz="2000" dirty="0" err="1"/>
              <a:t>Pavlovia</a:t>
            </a:r>
            <a:r>
              <a:rPr lang="et-EE" sz="2000" dirty="0"/>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3309532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Lühiettekanne lõpuseminaris</a:t>
            </a:r>
          </a:p>
        </p:txBody>
      </p:sp>
      <p:sp>
        <p:nvSpPr>
          <p:cNvPr id="4" name="Rectangle 3">
            <a:extLst>
              <a:ext uri="{FF2B5EF4-FFF2-40B4-BE49-F238E27FC236}">
                <a16:creationId xmlns:a16="http://schemas.microsoft.com/office/drawing/2014/main" id="{CF7AFC62-1172-40C5-BB0E-D7DA77C43D6D}"/>
              </a:ext>
            </a:extLst>
          </p:cNvPr>
          <p:cNvSpPr/>
          <p:nvPr/>
        </p:nvSpPr>
        <p:spPr>
          <a:xfrm>
            <a:off x="1047750" y="1690688"/>
            <a:ext cx="9753600" cy="4005392"/>
          </a:xfrm>
          <a:prstGeom prst="rect">
            <a:avLst/>
          </a:prstGeom>
        </p:spPr>
        <p:txBody>
          <a:bodyPr wrap="square">
            <a:spAutoFit/>
          </a:bodyPr>
          <a:lstStyle/>
          <a:p>
            <a:pPr>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Valmista viimaseks kohtumiseks ette kursuse materjalidega seotud sisuline küsimus ja vasta sellele. Küsimuse ja vastuse esitamiseks kasuta </a:t>
            </a:r>
            <a:r>
              <a:rPr lang="et-EE" sz="2400" dirty="0" err="1">
                <a:latin typeface="Calibri" panose="020F0502020204030204" pitchFamily="34" charset="0"/>
                <a:ea typeface="Calibri" panose="020F0502020204030204" pitchFamily="34" charset="0"/>
                <a:cs typeface="Arial" panose="020B0604020202020204" pitchFamily="34" charset="0"/>
              </a:rPr>
              <a:t>PsychoPy</a:t>
            </a:r>
            <a:r>
              <a:rPr lang="et-EE" sz="2400" dirty="0">
                <a:latin typeface="Calibri" panose="020F0502020204030204" pitchFamily="34" charset="0"/>
                <a:ea typeface="Calibri" panose="020F0502020204030204" pitchFamily="34" charset="0"/>
                <a:cs typeface="Arial" panose="020B0604020202020204" pitchFamily="34" charset="0"/>
              </a:rPr>
              <a:t> programmi.</a:t>
            </a:r>
            <a:endParaRPr lang="en-GB" sz="24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endParaRPr lang="et-EE" sz="24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Programm peaks kasutama järgmisi komponente:</a:t>
            </a:r>
            <a:endParaRPr lang="en-GB" sz="2400" dirty="0">
              <a:latin typeface="Calibri" panose="020F0502020204030204" pitchFamily="34" charset="0"/>
              <a:ea typeface="Calibri" panose="020F0502020204030204" pitchFamily="34" charset="0"/>
              <a:cs typeface="Arial" panose="020B0604020202020204" pitchFamily="34" charset="0"/>
            </a:endParaRPr>
          </a:p>
          <a:p>
            <a:pPr lvl="1">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pilti, dünaamiliselt muutuvat stiimulit, tekstikomponenti, vastusekomponenti, heli, koodikomponenti, tingimuste failis muudetavat parameetrit, infokastikeses muudetavat parameetrit, vähemalt kaht rutiinielementi</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4158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8732B4-CA9A-417E-9419-D6F9AB372C62}"/>
              </a:ext>
            </a:extLst>
          </p:cNvPr>
          <p:cNvSpPr/>
          <p:nvPr/>
        </p:nvSpPr>
        <p:spPr>
          <a:xfrm>
            <a:off x="1352365" y="5675206"/>
            <a:ext cx="4826494" cy="923330"/>
          </a:xfrm>
          <a:prstGeom prst="rect">
            <a:avLst/>
          </a:prstGeom>
        </p:spPr>
        <p:txBody>
          <a:bodyPr wrap="square">
            <a:spAutoFit/>
          </a:bodyPr>
          <a:lstStyle/>
          <a:p>
            <a:r>
              <a:rPr lang="en-GB" dirty="0">
                <a:latin typeface="Arial" panose="020B0604020202020204" pitchFamily="34" charset="0"/>
              </a:rPr>
              <a:t>Stern, R. M., Ray, W. J., &amp; Quigley, K. S. (2001). Psychophysiological recording. Oxford University Press, USA.</a:t>
            </a:r>
            <a:endParaRPr lang="en-GB" dirty="0"/>
          </a:p>
        </p:txBody>
      </p:sp>
      <p:pic>
        <p:nvPicPr>
          <p:cNvPr id="3" name="Picture 2" descr="Psychophysiological Recording: Second Edition: 9780195113594: Medicine &amp;  Health Science Books @ Amazon.com">
            <a:extLst>
              <a:ext uri="{FF2B5EF4-FFF2-40B4-BE49-F238E27FC236}">
                <a16:creationId xmlns:a16="http://schemas.microsoft.com/office/drawing/2014/main" id="{FA1212AD-2BA9-40AD-A7B7-DBAB25B32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58" y="688526"/>
            <a:ext cx="3171825" cy="4752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uilding Experiments in PsychoPy : Jonathan Peirce : 9781473991392">
            <a:extLst>
              <a:ext uri="{FF2B5EF4-FFF2-40B4-BE49-F238E27FC236}">
                <a16:creationId xmlns:a16="http://schemas.microsoft.com/office/drawing/2014/main" id="{8D0A8E92-C61A-4203-B0BA-9E54004AF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1225" y="396535"/>
            <a:ext cx="3970217" cy="49473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AE87A6-FD43-4F47-A617-D14E6A920377}"/>
              </a:ext>
            </a:extLst>
          </p:cNvPr>
          <p:cNvSpPr/>
          <p:nvPr/>
        </p:nvSpPr>
        <p:spPr>
          <a:xfrm>
            <a:off x="6721225" y="5538135"/>
            <a:ext cx="4251575" cy="923330"/>
          </a:xfrm>
          <a:prstGeom prst="rect">
            <a:avLst/>
          </a:prstGeom>
        </p:spPr>
        <p:txBody>
          <a:bodyPr wrap="square">
            <a:spAutoFit/>
          </a:bodyPr>
          <a:lstStyle/>
          <a:p>
            <a:r>
              <a:rPr lang="en-GB" b="0" i="0" dirty="0">
                <a:effectLst/>
                <a:latin typeface="Arial" panose="020B0604020202020204" pitchFamily="34" charset="0"/>
              </a:rPr>
              <a:t>Peirce, J., &amp; MacAskill, M. (2018). </a:t>
            </a:r>
            <a:r>
              <a:rPr lang="en-GB" b="0" i="1" dirty="0">
                <a:effectLst/>
                <a:latin typeface="Arial" panose="020B0604020202020204" pitchFamily="34" charset="0"/>
              </a:rPr>
              <a:t>Building experiments in</a:t>
            </a:r>
            <a:r>
              <a:rPr lang="et-EE" b="0" i="1" dirty="0">
                <a:effectLst/>
                <a:latin typeface="Arial" panose="020B0604020202020204" pitchFamily="34" charset="0"/>
              </a:rPr>
              <a:t> </a:t>
            </a:r>
            <a:r>
              <a:rPr lang="en-GB" b="0" i="1" dirty="0" err="1">
                <a:effectLst/>
                <a:latin typeface="Arial" panose="020B0604020202020204" pitchFamily="34" charset="0"/>
              </a:rPr>
              <a:t>PsychoPy</a:t>
            </a:r>
            <a:r>
              <a:rPr lang="en-GB" b="0" i="0" dirty="0">
                <a:effectLst/>
                <a:latin typeface="Arial" panose="020B0604020202020204" pitchFamily="34" charset="0"/>
              </a:rPr>
              <a:t>. Sage.</a:t>
            </a:r>
            <a:endParaRPr lang="en-GB" dirty="0"/>
          </a:p>
        </p:txBody>
      </p:sp>
    </p:spTree>
    <p:extLst>
      <p:ext uri="{BB962C8B-B14F-4D97-AF65-F5344CB8AC3E}">
        <p14:creationId xmlns:p14="http://schemas.microsoft.com/office/powerpoint/2010/main" val="131624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F6E7F06-F783-4E69-93F8-31DB1F69B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44594"/>
            <a:ext cx="6010274" cy="43317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566D04-69F9-4453-8695-A818B7322EC7}"/>
              </a:ext>
            </a:extLst>
          </p:cNvPr>
          <p:cNvSpPr txBox="1"/>
          <p:nvPr/>
        </p:nvSpPr>
        <p:spPr>
          <a:xfrm>
            <a:off x="7515225" y="1134809"/>
            <a:ext cx="1893980" cy="400110"/>
          </a:xfrm>
          <a:prstGeom prst="rect">
            <a:avLst/>
          </a:prstGeom>
          <a:noFill/>
        </p:spPr>
        <p:txBody>
          <a:bodyPr wrap="none" rtlCol="0">
            <a:spAutoFit/>
          </a:bodyPr>
          <a:lstStyle/>
          <a:p>
            <a:r>
              <a:rPr lang="en-GB" sz="2000" b="1" dirty="0">
                <a:solidFill>
                  <a:srgbClr val="C00000"/>
                </a:solidFill>
              </a:rPr>
              <a:t>You may call me</a:t>
            </a:r>
          </a:p>
        </p:txBody>
      </p:sp>
      <p:sp>
        <p:nvSpPr>
          <p:cNvPr id="5" name="TextBox 4">
            <a:extLst>
              <a:ext uri="{FF2B5EF4-FFF2-40B4-BE49-F238E27FC236}">
                <a16:creationId xmlns:a16="http://schemas.microsoft.com/office/drawing/2014/main" id="{DC5C1490-E931-4E33-8999-633401C9F833}"/>
              </a:ext>
            </a:extLst>
          </p:cNvPr>
          <p:cNvSpPr txBox="1"/>
          <p:nvPr/>
        </p:nvSpPr>
        <p:spPr>
          <a:xfrm rot="5400000">
            <a:off x="8800908" y="1866901"/>
            <a:ext cx="1464183" cy="400110"/>
          </a:xfrm>
          <a:prstGeom prst="rect">
            <a:avLst/>
          </a:prstGeom>
          <a:noFill/>
        </p:spPr>
        <p:txBody>
          <a:bodyPr wrap="none" rtlCol="0">
            <a:spAutoFit/>
          </a:bodyPr>
          <a:lstStyle/>
          <a:p>
            <a:r>
              <a:rPr lang="en-GB" sz="2000" b="1" dirty="0">
                <a:solidFill>
                  <a:srgbClr val="C00000"/>
                </a:solidFill>
              </a:rPr>
              <a:t>a dreamer…</a:t>
            </a:r>
          </a:p>
        </p:txBody>
      </p:sp>
    </p:spTree>
    <p:extLst>
      <p:ext uri="{BB962C8B-B14F-4D97-AF65-F5344CB8AC3E}">
        <p14:creationId xmlns:p14="http://schemas.microsoft.com/office/powerpoint/2010/main" val="381184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oscan eeg headsets">
            <a:extLst>
              <a:ext uri="{FF2B5EF4-FFF2-40B4-BE49-F238E27FC236}">
                <a16:creationId xmlns:a16="http://schemas.microsoft.com/office/drawing/2014/main" id="{00DEF877-04D5-48EB-BC11-193885712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879" y="597267"/>
            <a:ext cx="4142428" cy="1082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in products eeg">
            <a:extLst>
              <a:ext uri="{FF2B5EF4-FFF2-40B4-BE49-F238E27FC236}">
                <a16:creationId xmlns:a16="http://schemas.microsoft.com/office/drawing/2014/main" id="{A19296E6-33CB-4C82-85DF-7123C8465AE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07879" y="1883464"/>
            <a:ext cx="4248644" cy="851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BIOSEMI eeg">
            <a:extLst>
              <a:ext uri="{FF2B5EF4-FFF2-40B4-BE49-F238E27FC236}">
                <a16:creationId xmlns:a16="http://schemas.microsoft.com/office/drawing/2014/main" id="{86B90392-09B9-4ECD-95BC-D26D3AAE463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607879" y="2938973"/>
            <a:ext cx="2461846" cy="1218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nbci eeg hardware">
            <a:extLst>
              <a:ext uri="{FF2B5EF4-FFF2-40B4-BE49-F238E27FC236}">
                <a16:creationId xmlns:a16="http://schemas.microsoft.com/office/drawing/2014/main" id="{7D6FABE5-B7D7-41A2-8DE3-BF220F718FF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07879" y="5181061"/>
            <a:ext cx="4868984" cy="1079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6A23AE-2356-4ED3-85FE-6B32F4B59131}"/>
              </a:ext>
            </a:extLst>
          </p:cNvPr>
          <p:cNvSpPr txBox="1"/>
          <p:nvPr/>
        </p:nvSpPr>
        <p:spPr>
          <a:xfrm>
            <a:off x="859063" y="888212"/>
            <a:ext cx="372218" cy="369332"/>
          </a:xfrm>
          <a:prstGeom prst="rect">
            <a:avLst/>
          </a:prstGeom>
          <a:noFill/>
        </p:spPr>
        <p:txBody>
          <a:bodyPr wrap="none" rtlCol="0">
            <a:spAutoFit/>
          </a:bodyPr>
          <a:lstStyle/>
          <a:p>
            <a:r>
              <a:rPr lang="en-GB" b="1" dirty="0"/>
              <a:t>1)</a:t>
            </a:r>
          </a:p>
        </p:txBody>
      </p:sp>
      <p:sp>
        <p:nvSpPr>
          <p:cNvPr id="7" name="TextBox 6">
            <a:extLst>
              <a:ext uri="{FF2B5EF4-FFF2-40B4-BE49-F238E27FC236}">
                <a16:creationId xmlns:a16="http://schemas.microsoft.com/office/drawing/2014/main" id="{421615DE-5464-4B3E-9BF0-1402CD09CC00}"/>
              </a:ext>
            </a:extLst>
          </p:cNvPr>
          <p:cNvSpPr txBox="1"/>
          <p:nvPr/>
        </p:nvSpPr>
        <p:spPr>
          <a:xfrm>
            <a:off x="853337" y="2124492"/>
            <a:ext cx="372218" cy="369332"/>
          </a:xfrm>
          <a:prstGeom prst="rect">
            <a:avLst/>
          </a:prstGeom>
          <a:noFill/>
        </p:spPr>
        <p:txBody>
          <a:bodyPr wrap="none" rtlCol="0">
            <a:spAutoFit/>
          </a:bodyPr>
          <a:lstStyle/>
          <a:p>
            <a:r>
              <a:rPr lang="en-GB" b="1" dirty="0"/>
              <a:t>2)</a:t>
            </a:r>
          </a:p>
        </p:txBody>
      </p:sp>
      <p:sp>
        <p:nvSpPr>
          <p:cNvPr id="8" name="TextBox 7">
            <a:extLst>
              <a:ext uri="{FF2B5EF4-FFF2-40B4-BE49-F238E27FC236}">
                <a16:creationId xmlns:a16="http://schemas.microsoft.com/office/drawing/2014/main" id="{FE440C19-EFA2-40E6-A593-DA9925BD82D7}"/>
              </a:ext>
            </a:extLst>
          </p:cNvPr>
          <p:cNvSpPr txBox="1"/>
          <p:nvPr/>
        </p:nvSpPr>
        <p:spPr>
          <a:xfrm>
            <a:off x="853337" y="3178851"/>
            <a:ext cx="372218" cy="369332"/>
          </a:xfrm>
          <a:prstGeom prst="rect">
            <a:avLst/>
          </a:prstGeom>
          <a:noFill/>
        </p:spPr>
        <p:txBody>
          <a:bodyPr wrap="none" rtlCol="0">
            <a:spAutoFit/>
          </a:bodyPr>
          <a:lstStyle/>
          <a:p>
            <a:r>
              <a:rPr lang="en-GB" b="1" dirty="0"/>
              <a:t>3)</a:t>
            </a:r>
          </a:p>
        </p:txBody>
      </p:sp>
      <p:sp>
        <p:nvSpPr>
          <p:cNvPr id="9" name="TextBox 8">
            <a:extLst>
              <a:ext uri="{FF2B5EF4-FFF2-40B4-BE49-F238E27FC236}">
                <a16:creationId xmlns:a16="http://schemas.microsoft.com/office/drawing/2014/main" id="{13B59472-D0DB-4BB6-8854-08EB2C71F610}"/>
              </a:ext>
            </a:extLst>
          </p:cNvPr>
          <p:cNvSpPr txBox="1"/>
          <p:nvPr/>
        </p:nvSpPr>
        <p:spPr>
          <a:xfrm>
            <a:off x="895277" y="5469490"/>
            <a:ext cx="489236" cy="369332"/>
          </a:xfrm>
          <a:prstGeom prst="rect">
            <a:avLst/>
          </a:prstGeom>
          <a:noFill/>
        </p:spPr>
        <p:txBody>
          <a:bodyPr wrap="none" rtlCol="0">
            <a:spAutoFit/>
          </a:bodyPr>
          <a:lstStyle/>
          <a:p>
            <a:r>
              <a:rPr lang="en-GB" b="1" dirty="0"/>
              <a:t>12)</a:t>
            </a:r>
          </a:p>
        </p:txBody>
      </p:sp>
      <p:sp>
        <p:nvSpPr>
          <p:cNvPr id="3" name="TextBox 2">
            <a:extLst>
              <a:ext uri="{FF2B5EF4-FFF2-40B4-BE49-F238E27FC236}">
                <a16:creationId xmlns:a16="http://schemas.microsoft.com/office/drawing/2014/main" id="{6D8C143D-020A-46D1-93DE-A50764DFF000}"/>
              </a:ext>
            </a:extLst>
          </p:cNvPr>
          <p:cNvSpPr txBox="1"/>
          <p:nvPr/>
        </p:nvSpPr>
        <p:spPr>
          <a:xfrm>
            <a:off x="883138" y="4415131"/>
            <a:ext cx="8749575" cy="369332"/>
          </a:xfrm>
          <a:prstGeom prst="rect">
            <a:avLst/>
          </a:prstGeom>
          <a:noFill/>
        </p:spPr>
        <p:txBody>
          <a:bodyPr wrap="none" rtlCol="0">
            <a:spAutoFit/>
          </a:bodyPr>
          <a:lstStyle/>
          <a:p>
            <a:r>
              <a:rPr lang="en-GB" b="1" dirty="0"/>
              <a:t>…) </a:t>
            </a:r>
            <a:r>
              <a:rPr lang="en-GB" b="1" dirty="0" err="1"/>
              <a:t>Emotiv</a:t>
            </a:r>
            <a:r>
              <a:rPr lang="en-GB" b="1" dirty="0"/>
              <a:t>, </a:t>
            </a:r>
            <a:r>
              <a:rPr lang="en-GB" b="1" dirty="0" err="1"/>
              <a:t>NeuroSky</a:t>
            </a:r>
            <a:r>
              <a:rPr lang="en-GB" b="1" dirty="0"/>
              <a:t>, Advanced Brain Monitoring, g </a:t>
            </a:r>
            <a:r>
              <a:rPr lang="en-GB" b="1" dirty="0" err="1"/>
              <a:t>tec</a:t>
            </a:r>
            <a:r>
              <a:rPr lang="en-GB" b="1" dirty="0"/>
              <a:t>, ANT Neuro, </a:t>
            </a:r>
            <a:r>
              <a:rPr lang="en-GB" b="1" dirty="0" err="1"/>
              <a:t>Neuroelectrics</a:t>
            </a:r>
            <a:r>
              <a:rPr lang="en-GB" b="1" dirty="0"/>
              <a:t>, Muse</a:t>
            </a:r>
          </a:p>
        </p:txBody>
      </p:sp>
      <p:pic>
        <p:nvPicPr>
          <p:cNvPr id="1036" name="Picture 12" descr="iMotions: Unpack Human Behavior">
            <a:extLst>
              <a:ext uri="{FF2B5EF4-FFF2-40B4-BE49-F238E27FC236}">
                <a16:creationId xmlns:a16="http://schemas.microsoft.com/office/drawing/2014/main" id="{B3C83A4E-DF38-4CD9-A8D6-C5E1EED4F55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886091" y="335061"/>
            <a:ext cx="2985477" cy="73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2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FD789A-E419-4C14-AC37-9A7601157428}"/>
              </a:ext>
            </a:extLst>
          </p:cNvPr>
          <p:cNvSpPr txBox="1"/>
          <p:nvPr/>
        </p:nvSpPr>
        <p:spPr>
          <a:xfrm>
            <a:off x="6003636" y="1643686"/>
            <a:ext cx="4812145" cy="4524315"/>
          </a:xfrm>
          <a:prstGeom prst="rect">
            <a:avLst/>
          </a:prstGeom>
          <a:noFill/>
        </p:spPr>
        <p:txBody>
          <a:bodyPr wrap="square" rtlCol="0">
            <a:spAutoFit/>
          </a:bodyPr>
          <a:lstStyle/>
          <a:p>
            <a:r>
              <a:rPr lang="et-EE" sz="2400" dirty="0"/>
              <a:t>„</a:t>
            </a:r>
            <a:r>
              <a:rPr lang="en-GB" sz="2400" dirty="0"/>
              <a:t>The </a:t>
            </a:r>
            <a:r>
              <a:rPr lang="en-GB" sz="2400" dirty="0" err="1"/>
              <a:t>OpenBCI</a:t>
            </a:r>
            <a:r>
              <a:rPr lang="en-GB" sz="2400" dirty="0"/>
              <a:t> </a:t>
            </a:r>
            <a:r>
              <a:rPr lang="en-GB" sz="2400" dirty="0" err="1"/>
              <a:t>Cyton</a:t>
            </a:r>
            <a:r>
              <a:rPr lang="en-GB" sz="2400" dirty="0"/>
              <a:t> and Ganglion boards are </a:t>
            </a:r>
            <a:r>
              <a:rPr lang="en-GB" sz="2400" b="1" dirty="0"/>
              <a:t>open hardware </a:t>
            </a:r>
            <a:r>
              <a:rPr lang="en-GB" sz="2400" dirty="0"/>
              <a:t>and maker-friendly biosensing systems. </a:t>
            </a:r>
            <a:r>
              <a:rPr lang="en-GB" sz="2400" b="1" dirty="0"/>
              <a:t>Although there are alternatives</a:t>
            </a:r>
            <a:r>
              <a:rPr lang="en-GB" sz="2400" dirty="0"/>
              <a:t>, such as </a:t>
            </a:r>
            <a:r>
              <a:rPr lang="en-GB" sz="2400" dirty="0" err="1"/>
              <a:t>Bitalino</a:t>
            </a:r>
            <a:r>
              <a:rPr lang="en-GB" sz="2400" dirty="0"/>
              <a:t> and </a:t>
            </a:r>
            <a:r>
              <a:rPr lang="en-GB" sz="2400" dirty="0" err="1"/>
              <a:t>OpenEEG</a:t>
            </a:r>
            <a:r>
              <a:rPr lang="en-GB" sz="2400" dirty="0"/>
              <a:t> and some companies and/or projects are currently working on new hardware (see e.g. EEG.io), </a:t>
            </a:r>
            <a:r>
              <a:rPr lang="en-GB" sz="2400" b="1" dirty="0"/>
              <a:t>the </a:t>
            </a:r>
            <a:r>
              <a:rPr lang="en-GB" sz="2400" b="1" dirty="0" err="1"/>
              <a:t>OpenBCI</a:t>
            </a:r>
            <a:r>
              <a:rPr lang="en-GB" sz="2400" b="1" dirty="0"/>
              <a:t> boards are in my opinion at this moment still the best.</a:t>
            </a:r>
            <a:r>
              <a:rPr lang="et-EE" sz="2400" dirty="0"/>
              <a:t>“ - Robert </a:t>
            </a:r>
            <a:r>
              <a:rPr lang="et-EE" sz="2400" dirty="0" err="1"/>
              <a:t>Ostenweld</a:t>
            </a:r>
            <a:r>
              <a:rPr lang="et-EE" sz="2400" dirty="0"/>
              <a:t> (</a:t>
            </a:r>
            <a:r>
              <a:rPr lang="et-EE" sz="2400" dirty="0" err="1"/>
              <a:t>February</a:t>
            </a:r>
            <a:r>
              <a:rPr lang="et-EE" sz="2400" dirty="0"/>
              <a:t> 25, 2019)</a:t>
            </a:r>
            <a:endParaRPr lang="en-GB" sz="2400" dirty="0"/>
          </a:p>
          <a:p>
            <a:endParaRPr lang="en-GB" sz="2400" dirty="0"/>
          </a:p>
        </p:txBody>
      </p:sp>
      <p:pic>
        <p:nvPicPr>
          <p:cNvPr id="4100" name="Picture 4" descr="Research | Robert Oostenveld's blog">
            <a:hlinkClick r:id="rId3"/>
            <a:extLst>
              <a:ext uri="{FF2B5EF4-FFF2-40B4-BE49-F238E27FC236}">
                <a16:creationId xmlns:a16="http://schemas.microsoft.com/office/drawing/2014/main" id="{9815FBBF-BACE-4BE5-AA3E-8D5AFE9CD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690" y="1643686"/>
            <a:ext cx="4195619" cy="4195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07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0E5395-84A5-4748-92DF-C90D19C72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4" y="488887"/>
            <a:ext cx="3485584" cy="34855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BCI Classroom Bundle (5 kits) + Dedicated Support">
            <a:hlinkClick r:id="rId4"/>
            <a:extLst>
              <a:ext uri="{FF2B5EF4-FFF2-40B4-BE49-F238E27FC236}">
                <a16:creationId xmlns:a16="http://schemas.microsoft.com/office/drawing/2014/main" id="{092C8DB7-30FC-4AAF-88B1-006DBFCC1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0774" y="488887"/>
            <a:ext cx="2418559" cy="24185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BCI Classroom Bundle (5 kits) + Dedicated Support">
            <a:extLst>
              <a:ext uri="{FF2B5EF4-FFF2-40B4-BE49-F238E27FC236}">
                <a16:creationId xmlns:a16="http://schemas.microsoft.com/office/drawing/2014/main" id="{644BB297-499B-4413-8B54-62A66B997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0774" y="3531088"/>
            <a:ext cx="2874475" cy="2874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yton Biosensing Board (8-channels)">
            <a:extLst>
              <a:ext uri="{FF2B5EF4-FFF2-40B4-BE49-F238E27FC236}">
                <a16:creationId xmlns:a16="http://schemas.microsoft.com/office/drawing/2014/main" id="{D5AB13B4-D6C9-4922-8978-EEF0E756D5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890" y="488887"/>
            <a:ext cx="4411022" cy="26922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Gduino Kit – OpenBCI Online Store">
            <a:hlinkClick r:id="rId8"/>
            <a:extLst>
              <a:ext uri="{FF2B5EF4-FFF2-40B4-BE49-F238E27FC236}">
                <a16:creationId xmlns:a16="http://schemas.microsoft.com/office/drawing/2014/main" id="{5EE17BA1-9661-4303-81D7-53A7CFA73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73" y="4256367"/>
            <a:ext cx="3547029" cy="20662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mazon.com: Tobii Eye Tracker 5 + Free PC Digital Copy of Watch Dogs:  Legion: Electronics">
            <a:extLst>
              <a:ext uri="{FF2B5EF4-FFF2-40B4-BE49-F238E27FC236}">
                <a16:creationId xmlns:a16="http://schemas.microsoft.com/office/drawing/2014/main" id="{9943C1D0-5DED-4C9B-941B-2E6A2EFF6D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963" y="4130738"/>
            <a:ext cx="4438650" cy="2238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615880-75B9-499B-8D6D-3306137BE286}"/>
              </a:ext>
            </a:extLst>
          </p:cNvPr>
          <p:cNvSpPr/>
          <p:nvPr/>
        </p:nvSpPr>
        <p:spPr>
          <a:xfrm>
            <a:off x="323608" y="6322639"/>
            <a:ext cx="4724883" cy="369332"/>
          </a:xfrm>
          <a:prstGeom prst="rect">
            <a:avLst/>
          </a:prstGeom>
        </p:spPr>
        <p:txBody>
          <a:bodyPr wrap="none">
            <a:spAutoFit/>
          </a:bodyPr>
          <a:lstStyle/>
          <a:p>
            <a:r>
              <a:rPr lang="en-GB" dirty="0">
                <a:hlinkClick r:id="rId11"/>
              </a:rPr>
              <a:t>https://shop.openbci.com/collections/frontpage</a:t>
            </a:r>
            <a:endParaRPr lang="en-GB" dirty="0"/>
          </a:p>
        </p:txBody>
      </p:sp>
    </p:spTree>
    <p:extLst>
      <p:ext uri="{BB962C8B-B14F-4D97-AF65-F5344CB8AC3E}">
        <p14:creationId xmlns:p14="http://schemas.microsoft.com/office/powerpoint/2010/main" val="2485319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942975" y="1858563"/>
            <a:ext cx="6572250" cy="4142185"/>
          </a:xfrm>
        </p:spPr>
        <p:txBody>
          <a:bodyPr>
            <a:normAutofit/>
          </a:bodyPr>
          <a:lstStyle/>
          <a:p>
            <a:pPr marL="0" indent="0">
              <a:buNone/>
            </a:pPr>
            <a:r>
              <a:rPr lang="et-EE" dirty="0"/>
              <a:t>Kuid psühhofüsioloogia ei seisne ainult füsioloogiliste signaalide mõõtmises ja analüüsimises. Psühhofüsioloogia pakub ka kontseptuaalseid tööriistu ja paradigmasid, mis aitavad eksperimentaatoril fookusesse püüda väga spetsiifilisi mentaalseid protsesse ja spetsiifika võimaldab kõrgemat täpsust fenomeniga seonduvate andmete analüüsimisel ja tõlgendamisel. </a:t>
            </a:r>
          </a:p>
        </p:txBody>
      </p:sp>
      <p:pic>
        <p:nvPicPr>
          <p:cNvPr id="9218" name="Picture 2" descr="MYHRE: Why not begin collecting vintage fishing tackle? | Outdoors |  siouxcityjournal.com">
            <a:extLst>
              <a:ext uri="{FF2B5EF4-FFF2-40B4-BE49-F238E27FC236}">
                <a16:creationId xmlns:a16="http://schemas.microsoft.com/office/drawing/2014/main" id="{69B62164-F63A-4461-BF43-CBDA3A11C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529192" y="2680554"/>
            <a:ext cx="4440097" cy="249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14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3952172" cy="461665"/>
          </a:xfrm>
          <a:prstGeom prst="rect">
            <a:avLst/>
          </a:prstGeom>
          <a:noFill/>
        </p:spPr>
        <p:txBody>
          <a:bodyPr wrap="none" rtlCol="0">
            <a:spAutoFit/>
          </a:bodyPr>
          <a:lstStyle/>
          <a:p>
            <a:r>
              <a:rPr lang="et-EE" sz="2400" dirty="0"/>
              <a:t>Stroopi ülesanne </a:t>
            </a:r>
            <a:r>
              <a:rPr lang="et-EE" sz="2400" i="1" dirty="0"/>
              <a:t>(</a:t>
            </a:r>
            <a:r>
              <a:rPr lang="et-EE" sz="2400" i="1" dirty="0" err="1"/>
              <a:t>Stroop</a:t>
            </a:r>
            <a:r>
              <a:rPr lang="et-EE" sz="2400" i="1" dirty="0"/>
              <a:t> </a:t>
            </a:r>
            <a:r>
              <a:rPr lang="et-EE" sz="2400" i="1" dirty="0" err="1"/>
              <a:t>task</a:t>
            </a:r>
            <a:r>
              <a:rPr lang="et-EE" sz="2400" i="1" dirty="0"/>
              <a:t>)</a:t>
            </a:r>
            <a:endParaRPr lang="en-GB" sz="2400" i="1" dirty="0"/>
          </a:p>
        </p:txBody>
      </p:sp>
      <p:pic>
        <p:nvPicPr>
          <p:cNvPr id="15362" name="Picture 2" descr="Chapter 10 Lab 10: Factorial ANOVA | Answering questions with data: Lab  Manual">
            <a:extLst>
              <a:ext uri="{FF2B5EF4-FFF2-40B4-BE49-F238E27FC236}">
                <a16:creationId xmlns:a16="http://schemas.microsoft.com/office/drawing/2014/main" id="{EC040BCB-5D61-494C-A8D2-137F94FE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16" y="2397918"/>
            <a:ext cx="5753100" cy="3465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EFE19E0-376B-4C13-A350-0E8E0F8DD931}"/>
              </a:ext>
            </a:extLst>
          </p:cNvPr>
          <p:cNvSpPr/>
          <p:nvPr/>
        </p:nvSpPr>
        <p:spPr>
          <a:xfrm>
            <a:off x="8543064" y="5720834"/>
            <a:ext cx="1963872" cy="646331"/>
          </a:xfrm>
          <a:prstGeom prst="rect">
            <a:avLst/>
          </a:prstGeom>
        </p:spPr>
        <p:txBody>
          <a:bodyPr wrap="none">
            <a:spAutoFit/>
          </a:bodyPr>
          <a:lstStyle/>
          <a:p>
            <a:pPr algn="ctr"/>
            <a:r>
              <a:rPr lang="en-GB" b="1" dirty="0"/>
              <a:t>John Ridley Stroop</a:t>
            </a:r>
            <a:endParaRPr lang="et-EE" b="1" dirty="0"/>
          </a:p>
          <a:p>
            <a:pPr algn="ctr"/>
            <a:r>
              <a:rPr lang="et-EE" dirty="0"/>
              <a:t>(</a:t>
            </a:r>
            <a:r>
              <a:rPr lang="en-GB" dirty="0"/>
              <a:t>1897 –1973</a:t>
            </a:r>
            <a:r>
              <a:rPr lang="et-EE" dirty="0"/>
              <a:t>)</a:t>
            </a:r>
            <a:endParaRPr lang="en-GB" dirty="0"/>
          </a:p>
        </p:txBody>
      </p:sp>
      <p:pic>
        <p:nvPicPr>
          <p:cNvPr id="15364" name="Picture 4" descr="About John Ridley Stroop | John Ridley Stroop Digital Archive">
            <a:extLst>
              <a:ext uri="{FF2B5EF4-FFF2-40B4-BE49-F238E27FC236}">
                <a16:creationId xmlns:a16="http://schemas.microsoft.com/office/drawing/2014/main" id="{523550F3-B51D-4B25-A49E-EEBA92AEF6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83734" y="2144431"/>
            <a:ext cx="2466804" cy="346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773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7044877" cy="461665"/>
          </a:xfrm>
          <a:prstGeom prst="rect">
            <a:avLst/>
          </a:prstGeom>
          <a:noFill/>
        </p:spPr>
        <p:txBody>
          <a:bodyPr wrap="none" rtlCol="0">
            <a:spAutoFit/>
          </a:bodyPr>
          <a:lstStyle/>
          <a:p>
            <a:r>
              <a:rPr lang="et-EE" sz="2400" dirty="0" err="1"/>
              <a:t>Posneri</a:t>
            </a:r>
            <a:r>
              <a:rPr lang="et-EE" sz="2400" dirty="0"/>
              <a:t> ruumitähelepanu ülesanne (</a:t>
            </a:r>
            <a:r>
              <a:rPr lang="et-EE" sz="2400" i="1" dirty="0" err="1"/>
              <a:t>Posner</a:t>
            </a:r>
            <a:r>
              <a:rPr lang="et-EE" sz="2400" i="1" dirty="0"/>
              <a:t> </a:t>
            </a:r>
            <a:r>
              <a:rPr lang="et-EE" sz="2400" i="1" dirty="0" err="1"/>
              <a:t>cuing</a:t>
            </a:r>
            <a:r>
              <a:rPr lang="et-EE" sz="2400" i="1" dirty="0"/>
              <a:t> </a:t>
            </a:r>
            <a:r>
              <a:rPr lang="et-EE" sz="2400" i="1" dirty="0" err="1"/>
              <a:t>task</a:t>
            </a:r>
            <a:r>
              <a:rPr lang="et-EE" sz="2400" dirty="0"/>
              <a:t>)</a:t>
            </a:r>
            <a:endParaRPr lang="en-GB" sz="2400" dirty="0"/>
          </a:p>
        </p:txBody>
      </p:sp>
      <p:pic>
        <p:nvPicPr>
          <p:cNvPr id="6" name="Picture 2">
            <a:extLst>
              <a:ext uri="{FF2B5EF4-FFF2-40B4-BE49-F238E27FC236}">
                <a16:creationId xmlns:a16="http://schemas.microsoft.com/office/drawing/2014/main" id="{D7FE3BA9-41FD-4E49-BE3B-E1233E05CF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 t="59445"/>
          <a:stretch/>
        </p:blipFill>
        <p:spPr bwMode="auto">
          <a:xfrm>
            <a:off x="923925" y="3424805"/>
            <a:ext cx="6815581" cy="2070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FB7888-84F0-4745-B63C-390C4DD74728}"/>
              </a:ext>
            </a:extLst>
          </p:cNvPr>
          <p:cNvPicPr>
            <a:picLocks noChangeAspect="1"/>
          </p:cNvPicPr>
          <p:nvPr/>
        </p:nvPicPr>
        <p:blipFill>
          <a:blip r:embed="rId4"/>
          <a:stretch>
            <a:fillRect/>
          </a:stretch>
        </p:blipFill>
        <p:spPr>
          <a:xfrm>
            <a:off x="8534400" y="1800375"/>
            <a:ext cx="2505075" cy="3694986"/>
          </a:xfrm>
          <a:prstGeom prst="rect">
            <a:avLst/>
          </a:prstGeom>
        </p:spPr>
      </p:pic>
      <p:sp>
        <p:nvSpPr>
          <p:cNvPr id="7" name="Rectangle 6">
            <a:extLst>
              <a:ext uri="{FF2B5EF4-FFF2-40B4-BE49-F238E27FC236}">
                <a16:creationId xmlns:a16="http://schemas.microsoft.com/office/drawing/2014/main" id="{608E2018-7658-4E4E-A381-004F3FCC7F8C}"/>
              </a:ext>
            </a:extLst>
          </p:cNvPr>
          <p:cNvSpPr/>
          <p:nvPr/>
        </p:nvSpPr>
        <p:spPr>
          <a:xfrm>
            <a:off x="8781232" y="5718424"/>
            <a:ext cx="1830436" cy="646331"/>
          </a:xfrm>
          <a:prstGeom prst="rect">
            <a:avLst/>
          </a:prstGeom>
        </p:spPr>
        <p:txBody>
          <a:bodyPr wrap="none">
            <a:spAutoFit/>
          </a:bodyPr>
          <a:lstStyle/>
          <a:p>
            <a:pPr algn="ctr"/>
            <a:r>
              <a:rPr lang="en-GB" b="1" dirty="0"/>
              <a:t>Michael I. Posner</a:t>
            </a:r>
            <a:endParaRPr lang="et-EE" b="1" dirty="0"/>
          </a:p>
          <a:p>
            <a:pPr algn="ctr"/>
            <a:r>
              <a:rPr lang="et-EE" dirty="0"/>
              <a:t>(1963)</a:t>
            </a:r>
            <a:endParaRPr lang="en-GB" dirty="0"/>
          </a:p>
        </p:txBody>
      </p:sp>
    </p:spTree>
    <p:extLst>
      <p:ext uri="{BB962C8B-B14F-4D97-AF65-F5344CB8AC3E}">
        <p14:creationId xmlns:p14="http://schemas.microsoft.com/office/powerpoint/2010/main" val="1151275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pic>
        <p:nvPicPr>
          <p:cNvPr id="2050" name="Picture 2" descr="Powerpoint Logo - de Burgh Group">
            <a:extLst>
              <a:ext uri="{FF2B5EF4-FFF2-40B4-BE49-F238E27FC236}">
                <a16:creationId xmlns:a16="http://schemas.microsoft.com/office/drawing/2014/main" id="{1107B0B2-D474-4538-B937-CBFB0304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4" y="1658215"/>
            <a:ext cx="3186112" cy="1351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 Logo/Generic - Audacity Wiki">
            <a:extLst>
              <a:ext uri="{FF2B5EF4-FFF2-40B4-BE49-F238E27FC236}">
                <a16:creationId xmlns:a16="http://schemas.microsoft.com/office/drawing/2014/main" id="{A6A39FA5-3C6A-41A8-866D-05B07FC6D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088"/>
          <a:stretch/>
        </p:blipFill>
        <p:spPr bwMode="auto">
          <a:xfrm>
            <a:off x="441864" y="4701347"/>
            <a:ext cx="327343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 — blender.org">
            <a:extLst>
              <a:ext uri="{FF2B5EF4-FFF2-40B4-BE49-F238E27FC236}">
                <a16:creationId xmlns:a16="http://schemas.microsoft.com/office/drawing/2014/main" id="{2A36B866-8B1F-4BF1-874C-17941294E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650" y="4701347"/>
            <a:ext cx="4591050" cy="14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dobe Photoshop Logo - PNG and Vector - Logo Download">
            <a:extLst>
              <a:ext uri="{FF2B5EF4-FFF2-40B4-BE49-F238E27FC236}">
                <a16:creationId xmlns:a16="http://schemas.microsoft.com/office/drawing/2014/main" id="{F2C75504-933A-46FC-ABA0-B69B510E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809" y="3110322"/>
            <a:ext cx="1227622" cy="12005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indows Movie Maker Latest Version - Free Download and Review 2021">
            <a:extLst>
              <a:ext uri="{FF2B5EF4-FFF2-40B4-BE49-F238E27FC236}">
                <a16:creationId xmlns:a16="http://schemas.microsoft.com/office/drawing/2014/main" id="{345E6007-9AA7-4152-B156-868D8AE61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64" y="2836694"/>
            <a:ext cx="1747838" cy="17478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an You Add Music from Spotify to DaVinci Resolve?">
            <a:extLst>
              <a:ext uri="{FF2B5EF4-FFF2-40B4-BE49-F238E27FC236}">
                <a16:creationId xmlns:a16="http://schemas.microsoft.com/office/drawing/2014/main" id="{FF338380-F12F-4EAD-BBAE-B9C1159FA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826" y="3009899"/>
            <a:ext cx="3273436" cy="13620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uitar Pro APK 1.6.5 Download (Paid for free) for Android">
            <a:extLst>
              <a:ext uri="{FF2B5EF4-FFF2-40B4-BE49-F238E27FC236}">
                <a16:creationId xmlns:a16="http://schemas.microsoft.com/office/drawing/2014/main" id="{CB1526EF-9150-48DC-94FF-7E62D91B00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95" t="11926" r="4297" b="11926"/>
          <a:stretch/>
        </p:blipFill>
        <p:spPr bwMode="auto">
          <a:xfrm>
            <a:off x="8476700" y="2958556"/>
            <a:ext cx="3273436" cy="16096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ibelius Review | Top Ten Reviews">
            <a:extLst>
              <a:ext uri="{FF2B5EF4-FFF2-40B4-BE49-F238E27FC236}">
                <a16:creationId xmlns:a16="http://schemas.microsoft.com/office/drawing/2014/main" id="{E7C1D8E9-7B66-426E-A9CB-E0CFBE1267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5120" y="4678036"/>
            <a:ext cx="3175016" cy="136207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B85DDF25-B0B9-4E91-B4C9-86E3D08DF9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9436" y="1762832"/>
            <a:ext cx="3429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12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234B-AB03-4253-B13B-5891CAB63270}"/>
              </a:ext>
            </a:extLst>
          </p:cNvPr>
          <p:cNvSpPr>
            <a:spLocks noGrp="1"/>
          </p:cNvSpPr>
          <p:nvPr>
            <p:ph type="title"/>
          </p:nvPr>
        </p:nvSpPr>
        <p:spPr/>
        <p:txBody>
          <a:bodyPr/>
          <a:lstStyle/>
          <a:p>
            <a:r>
              <a:rPr lang="et-EE" b="1" dirty="0"/>
              <a:t>Populaarseimad programmerimiskeeled</a:t>
            </a:r>
            <a:endParaRPr lang="en-GB" b="1" dirty="0"/>
          </a:p>
        </p:txBody>
      </p:sp>
      <p:pic>
        <p:nvPicPr>
          <p:cNvPr id="4" name="Picture 3">
            <a:extLst>
              <a:ext uri="{FF2B5EF4-FFF2-40B4-BE49-F238E27FC236}">
                <a16:creationId xmlns:a16="http://schemas.microsoft.com/office/drawing/2014/main" id="{F755AF52-FF89-464B-B3CA-CB6E5D2D1072}"/>
              </a:ext>
            </a:extLst>
          </p:cNvPr>
          <p:cNvPicPr>
            <a:picLocks noChangeAspect="1"/>
          </p:cNvPicPr>
          <p:nvPr/>
        </p:nvPicPr>
        <p:blipFill>
          <a:blip r:embed="rId3"/>
          <a:stretch>
            <a:fillRect/>
          </a:stretch>
        </p:blipFill>
        <p:spPr>
          <a:xfrm>
            <a:off x="1070706" y="1469902"/>
            <a:ext cx="6769589" cy="4892567"/>
          </a:xfrm>
          <a:prstGeom prst="rect">
            <a:avLst/>
          </a:prstGeom>
        </p:spPr>
      </p:pic>
    </p:spTree>
    <p:extLst>
      <p:ext uri="{BB962C8B-B14F-4D97-AF65-F5344CB8AC3E}">
        <p14:creationId xmlns:p14="http://schemas.microsoft.com/office/powerpoint/2010/main" val="79596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631FB3-D39F-48BA-A231-0FD5A7106598}"/>
              </a:ext>
            </a:extLst>
          </p:cNvPr>
          <p:cNvSpPr/>
          <p:nvPr/>
        </p:nvSpPr>
        <p:spPr>
          <a:xfrm>
            <a:off x="838200" y="1992231"/>
            <a:ext cx="10111667" cy="3046988"/>
          </a:xfrm>
          <a:prstGeom prst="rect">
            <a:avLst/>
          </a:prstGeom>
        </p:spPr>
        <p:txBody>
          <a:bodyPr wrap="square">
            <a:spAutoFit/>
          </a:bodyPr>
          <a:lstStyle/>
          <a:p>
            <a:r>
              <a:rPr lang="en-GB" sz="2400" dirty="0" err="1">
                <a:latin typeface="Calibri" panose="020F0502020204030204" pitchFamily="34" charset="0"/>
                <a:ea typeface="Calibri" panose="020F0502020204030204" pitchFamily="34" charset="0"/>
              </a:rPr>
              <a:t>PsychoPy</a:t>
            </a:r>
            <a:r>
              <a:rPr lang="et-EE" sz="2400" dirty="0">
                <a:latin typeface="Calibri" panose="020F0502020204030204" pitchFamily="34" charset="0"/>
                <a:ea typeface="Calibri" panose="020F0502020204030204" pitchFamily="34" charset="0"/>
              </a:rPr>
              <a:t> on loodud teadusstandardeid silmas pidades ja selle arendamisega on järjepidevalt tegeletud pea 20 aastat. Selle aja jooksul on läbi testitud lugematu hulk erijuhte, mis on muutnud programmi töökindlaks ja kasutajasõbralikuks. </a:t>
            </a:r>
            <a:r>
              <a:rPr lang="et-EE" sz="2400" b="1" dirty="0">
                <a:latin typeface="Calibri" panose="020F0502020204030204" pitchFamily="34" charset="0"/>
                <a:ea typeface="Calibri" panose="020F0502020204030204" pitchFamily="34" charset="0"/>
              </a:rPr>
              <a:t>PsychoPy võimaldab kombineerida graafilist liidest käsurealt kirjutatud koodiga, mis teeb temast paindlike võimalustega töövahendi väga erineva kogemuse ja taustaga kasutajatele.</a:t>
            </a:r>
          </a:p>
          <a:p>
            <a:endParaRPr lang="et-EE" sz="2400" b="1" dirty="0">
              <a:latin typeface="Calibri" panose="020F0502020204030204" pitchFamily="34" charset="0"/>
            </a:endParaRPr>
          </a:p>
          <a:p>
            <a:r>
              <a:rPr lang="et-EE" sz="2400" dirty="0">
                <a:solidFill>
                  <a:schemeClr val="bg1">
                    <a:lumMod val="50000"/>
                  </a:schemeClr>
                </a:solidFill>
                <a:latin typeface="Calibri" panose="020F0502020204030204" pitchFamily="34" charset="0"/>
              </a:rPr>
              <a:t>PsychoPy saad alla laadida siit: </a:t>
            </a:r>
            <a:r>
              <a:rPr lang="et-EE" sz="2400" dirty="0">
                <a:solidFill>
                  <a:schemeClr val="bg1">
                    <a:lumMod val="50000"/>
                  </a:schemeClr>
                </a:solidFill>
                <a:latin typeface="Calibri" panose="020F0502020204030204" pitchFamily="34" charset="0"/>
                <a:hlinkClick r:id="rId2">
                  <a:extLst>
                    <a:ext uri="{A12FA001-AC4F-418D-AE19-62706E023703}">
                      <ahyp:hlinkClr xmlns:ahyp="http://schemas.microsoft.com/office/drawing/2018/hyperlinkcolor" val="tx"/>
                    </a:ext>
                  </a:extLst>
                </a:hlinkClick>
              </a:rPr>
              <a:t>https://github.com/psychopy/psychopy/releases</a:t>
            </a:r>
            <a:endParaRPr lang="en-GB" sz="2400" dirty="0">
              <a:solidFill>
                <a:schemeClr val="bg1">
                  <a:lumMod val="50000"/>
                </a:schemeClr>
              </a:solidFill>
            </a:endParaRPr>
          </a:p>
        </p:txBody>
      </p:sp>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spTree>
    <p:extLst>
      <p:ext uri="{BB962C8B-B14F-4D97-AF65-F5344CB8AC3E}">
        <p14:creationId xmlns:p14="http://schemas.microsoft.com/office/powerpoint/2010/main" val="587837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sp>
        <p:nvSpPr>
          <p:cNvPr id="2" name="TextBox 1">
            <a:extLst>
              <a:ext uri="{FF2B5EF4-FFF2-40B4-BE49-F238E27FC236}">
                <a16:creationId xmlns:a16="http://schemas.microsoft.com/office/drawing/2014/main" id="{5F61C1B2-789E-4551-B3AC-E52357A1FC1E}"/>
              </a:ext>
            </a:extLst>
          </p:cNvPr>
          <p:cNvSpPr txBox="1"/>
          <p:nvPr/>
        </p:nvSpPr>
        <p:spPr>
          <a:xfrm>
            <a:off x="821221" y="2701467"/>
            <a:ext cx="3705225" cy="954107"/>
          </a:xfrm>
          <a:prstGeom prst="rect">
            <a:avLst/>
          </a:prstGeom>
          <a:noFill/>
        </p:spPr>
        <p:txBody>
          <a:bodyPr wrap="square" rtlCol="0">
            <a:spAutoFit/>
          </a:bodyPr>
          <a:lstStyle/>
          <a:p>
            <a:r>
              <a:rPr lang="en-GB" sz="2800" dirty="0">
                <a:solidFill>
                  <a:srgbClr val="FF0000"/>
                </a:solidFill>
              </a:rPr>
              <a:t>Psychophysics Toolbox</a:t>
            </a:r>
            <a:endParaRPr lang="et-EE" sz="2800" dirty="0">
              <a:solidFill>
                <a:srgbClr val="FF0000"/>
              </a:solidFill>
            </a:endParaRPr>
          </a:p>
          <a:p>
            <a:r>
              <a:rPr lang="en-GB" sz="2800" dirty="0">
                <a:solidFill>
                  <a:srgbClr val="FF0000"/>
                </a:solidFill>
              </a:rPr>
              <a:t>Presentation</a:t>
            </a:r>
          </a:p>
        </p:txBody>
      </p:sp>
      <p:sp>
        <p:nvSpPr>
          <p:cNvPr id="3" name="TextBox 2">
            <a:extLst>
              <a:ext uri="{FF2B5EF4-FFF2-40B4-BE49-F238E27FC236}">
                <a16:creationId xmlns:a16="http://schemas.microsoft.com/office/drawing/2014/main" id="{11A103D1-01C9-4615-A60F-EEE5DAA6315E}"/>
              </a:ext>
            </a:extLst>
          </p:cNvPr>
          <p:cNvSpPr txBox="1"/>
          <p:nvPr/>
        </p:nvSpPr>
        <p:spPr>
          <a:xfrm>
            <a:off x="8448675" y="2486024"/>
            <a:ext cx="2098651" cy="1384995"/>
          </a:xfrm>
          <a:prstGeom prst="rect">
            <a:avLst/>
          </a:prstGeom>
          <a:noFill/>
        </p:spPr>
        <p:txBody>
          <a:bodyPr wrap="none" rtlCol="0">
            <a:spAutoFit/>
          </a:bodyPr>
          <a:lstStyle/>
          <a:p>
            <a:r>
              <a:rPr lang="et-EE" sz="2800" dirty="0">
                <a:solidFill>
                  <a:srgbClr val="00B050"/>
                </a:solidFill>
              </a:rPr>
              <a:t>E-</a:t>
            </a:r>
            <a:r>
              <a:rPr lang="et-EE" sz="2800" dirty="0" err="1">
                <a:solidFill>
                  <a:srgbClr val="00B050"/>
                </a:solidFill>
              </a:rPr>
              <a:t>Prime</a:t>
            </a:r>
            <a:endParaRPr lang="et-EE" sz="2800" dirty="0">
              <a:solidFill>
                <a:srgbClr val="00B050"/>
              </a:solidFill>
            </a:endParaRPr>
          </a:p>
          <a:p>
            <a:r>
              <a:rPr lang="et-EE" sz="2800" dirty="0" err="1">
                <a:solidFill>
                  <a:srgbClr val="00B050"/>
                </a:solidFill>
              </a:rPr>
              <a:t>PsyScope</a:t>
            </a:r>
            <a:endParaRPr lang="et-EE" sz="2800" dirty="0">
              <a:solidFill>
                <a:srgbClr val="00B050"/>
              </a:solidFill>
            </a:endParaRPr>
          </a:p>
          <a:p>
            <a:r>
              <a:rPr lang="et-EE" sz="2800" dirty="0" err="1">
                <a:solidFill>
                  <a:srgbClr val="00B050"/>
                </a:solidFill>
              </a:rPr>
              <a:t>OpenSesame</a:t>
            </a:r>
            <a:endParaRPr lang="en-GB" sz="2800" dirty="0">
              <a:solidFill>
                <a:srgbClr val="00B050"/>
              </a:solidFill>
            </a:endParaRPr>
          </a:p>
        </p:txBody>
      </p:sp>
      <p:cxnSp>
        <p:nvCxnSpPr>
          <p:cNvPr id="8" name="Straight Arrow Connector 7">
            <a:extLst>
              <a:ext uri="{FF2B5EF4-FFF2-40B4-BE49-F238E27FC236}">
                <a16:creationId xmlns:a16="http://schemas.microsoft.com/office/drawing/2014/main" id="{1159D9C0-F3C5-4CC7-9A0D-B321E401351D}"/>
              </a:ext>
            </a:extLst>
          </p:cNvPr>
          <p:cNvCxnSpPr>
            <a:cxnSpLocks/>
          </p:cNvCxnSpPr>
          <p:nvPr/>
        </p:nvCxnSpPr>
        <p:spPr>
          <a:xfrm>
            <a:off x="1390653" y="6070763"/>
            <a:ext cx="891354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7C213355-3923-4090-99ED-98A3DB2FE252}"/>
              </a:ext>
            </a:extLst>
          </p:cNvPr>
          <p:cNvSpPr txBox="1"/>
          <p:nvPr/>
        </p:nvSpPr>
        <p:spPr>
          <a:xfrm>
            <a:off x="661461" y="5494271"/>
            <a:ext cx="3793859" cy="523220"/>
          </a:xfrm>
          <a:prstGeom prst="rect">
            <a:avLst/>
          </a:prstGeom>
          <a:noFill/>
        </p:spPr>
        <p:txBody>
          <a:bodyPr wrap="none" rtlCol="0">
            <a:spAutoFit/>
          </a:bodyPr>
          <a:lstStyle/>
          <a:p>
            <a:r>
              <a:rPr lang="et-EE" sz="2800" dirty="0">
                <a:solidFill>
                  <a:srgbClr val="FF0000"/>
                </a:solidFill>
              </a:rPr>
              <a:t>Käsurealt kirjutatav kood</a:t>
            </a:r>
            <a:endParaRPr lang="en-GB" sz="2800" dirty="0">
              <a:solidFill>
                <a:srgbClr val="FF0000"/>
              </a:solidFill>
            </a:endParaRPr>
          </a:p>
        </p:txBody>
      </p:sp>
      <p:sp>
        <p:nvSpPr>
          <p:cNvPr id="10" name="TextBox 9">
            <a:extLst>
              <a:ext uri="{FF2B5EF4-FFF2-40B4-BE49-F238E27FC236}">
                <a16:creationId xmlns:a16="http://schemas.microsoft.com/office/drawing/2014/main" id="{1F6E610F-83F8-480F-B3D5-08D5D932DDE9}"/>
              </a:ext>
            </a:extLst>
          </p:cNvPr>
          <p:cNvSpPr txBox="1"/>
          <p:nvPr/>
        </p:nvSpPr>
        <p:spPr>
          <a:xfrm>
            <a:off x="8075340" y="5494271"/>
            <a:ext cx="3630354" cy="523220"/>
          </a:xfrm>
          <a:prstGeom prst="rect">
            <a:avLst/>
          </a:prstGeom>
          <a:noFill/>
        </p:spPr>
        <p:txBody>
          <a:bodyPr wrap="none" rtlCol="0">
            <a:spAutoFit/>
          </a:bodyPr>
          <a:lstStyle/>
          <a:p>
            <a:pPr algn="ctr"/>
            <a:r>
              <a:rPr lang="et-EE" sz="2800" dirty="0">
                <a:solidFill>
                  <a:srgbClr val="00B050"/>
                </a:solidFill>
              </a:rPr>
              <a:t>Graafiline kasutajaliides</a:t>
            </a:r>
          </a:p>
        </p:txBody>
      </p:sp>
      <p:sp>
        <p:nvSpPr>
          <p:cNvPr id="13" name="Rectangle 12">
            <a:extLst>
              <a:ext uri="{FF2B5EF4-FFF2-40B4-BE49-F238E27FC236}">
                <a16:creationId xmlns:a16="http://schemas.microsoft.com/office/drawing/2014/main" id="{C73E9EB7-53F4-4101-8EC9-41D444D71016}"/>
              </a:ext>
            </a:extLst>
          </p:cNvPr>
          <p:cNvSpPr/>
          <p:nvPr/>
        </p:nvSpPr>
        <p:spPr>
          <a:xfrm>
            <a:off x="5309567" y="2905780"/>
            <a:ext cx="1572866" cy="523220"/>
          </a:xfrm>
          <a:prstGeom prst="rect">
            <a:avLst/>
          </a:prstGeom>
        </p:spPr>
        <p:txBody>
          <a:bodyPr wrap="none">
            <a:spAutoFit/>
          </a:bodyPr>
          <a:lstStyle/>
          <a:p>
            <a:r>
              <a:rPr lang="et-EE" sz="2800" b="1" dirty="0"/>
              <a:t>PsychoPy</a:t>
            </a:r>
            <a:endParaRPr lang="en-GB" sz="2800" dirty="0"/>
          </a:p>
        </p:txBody>
      </p:sp>
    </p:spTree>
    <p:extLst>
      <p:ext uri="{BB962C8B-B14F-4D97-AF65-F5344CB8AC3E}">
        <p14:creationId xmlns:p14="http://schemas.microsoft.com/office/powerpoint/2010/main" val="145907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8FF2619A-5B7E-4FEC-A14D-6D3BF17653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50" t="6704" r="22741"/>
          <a:stretch/>
        </p:blipFill>
        <p:spPr bwMode="auto">
          <a:xfrm>
            <a:off x="3624326" y="4683872"/>
            <a:ext cx="1496504" cy="15107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73CCBE-02E9-406C-A965-72C2999EE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789" y="534829"/>
            <a:ext cx="1399653" cy="1924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D4DB7E-9D2F-4109-92C7-F64D2A06327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343706" y="544055"/>
            <a:ext cx="1424103" cy="19249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60F867-9854-4C16-B365-27FA22335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4859" y="534829"/>
            <a:ext cx="2695065" cy="17926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sto Kalervo Näätänen 80 | ajakiri.ut.ee">
            <a:extLst>
              <a:ext uri="{FF2B5EF4-FFF2-40B4-BE49-F238E27FC236}">
                <a16:creationId xmlns:a16="http://schemas.microsoft.com/office/drawing/2014/main" id="{E5A026DD-35A9-4C88-B990-0E327FEB8530}"/>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724685" y="3241270"/>
            <a:ext cx="2165239" cy="28852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B425F45-C4A0-4AD9-ABF7-5814E4EFFD6C}"/>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945246" y="534829"/>
            <a:ext cx="1283297" cy="19249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aria TAMM | Lecturer and researcher | PhD | University of Tartu, Tartu |  Department of Experimental Psychology">
            <a:extLst>
              <a:ext uri="{FF2B5EF4-FFF2-40B4-BE49-F238E27FC236}">
                <a16:creationId xmlns:a16="http://schemas.microsoft.com/office/drawing/2014/main" id="{5BBCA592-AC87-458D-A71F-26DB43E8EFF4}"/>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886672" y="4851789"/>
            <a:ext cx="1274685" cy="12746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F44DEF24-4157-4814-94AC-4883697862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0035" t="19935" r="2210" b="42136"/>
          <a:stretch/>
        </p:blipFill>
        <p:spPr bwMode="auto">
          <a:xfrm>
            <a:off x="7372303" y="534829"/>
            <a:ext cx="1704720" cy="171826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Loop | Aire Raidvee">
            <a:extLst>
              <a:ext uri="{FF2B5EF4-FFF2-40B4-BE49-F238E27FC236}">
                <a16:creationId xmlns:a16="http://schemas.microsoft.com/office/drawing/2014/main" id="{EB2AD01B-EE7A-462D-9252-96E5273BEE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8532" y="4785874"/>
            <a:ext cx="1340600" cy="134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49B156-C5A1-4885-9C51-B452CEDC0A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4955" y="4200717"/>
            <a:ext cx="1328758" cy="1993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Esinejad">
            <a:extLst>
              <a:ext uri="{FF2B5EF4-FFF2-40B4-BE49-F238E27FC236}">
                <a16:creationId xmlns:a16="http://schemas.microsoft.com/office/drawing/2014/main" id="{6FDFF405-AFB5-4796-AE25-C83D540D5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8835" y="2708476"/>
            <a:ext cx="1361995" cy="17024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Rene Mottus | Psychology Handbooks">
            <a:extLst>
              <a:ext uri="{FF2B5EF4-FFF2-40B4-BE49-F238E27FC236}">
                <a16:creationId xmlns:a16="http://schemas.microsoft.com/office/drawing/2014/main" id="{E69B6752-B8FB-4397-BC27-AEFD8F13F5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191" y="2959679"/>
            <a:ext cx="1168827" cy="15584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kexcohen.com">
            <a:extLst>
              <a:ext uri="{FF2B5EF4-FFF2-40B4-BE49-F238E27FC236}">
                <a16:creationId xmlns:a16="http://schemas.microsoft.com/office/drawing/2014/main" id="{15561F03-A0ED-4A48-A73E-214896CF00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165" y="4785064"/>
            <a:ext cx="1374298" cy="1374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ia Astikainen.">
            <a:extLst>
              <a:ext uri="{FF2B5EF4-FFF2-40B4-BE49-F238E27FC236}">
                <a16:creationId xmlns:a16="http://schemas.microsoft.com/office/drawing/2014/main" id="{F8802D31-7484-41C0-80B8-51D3205B485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71132" y="2708476"/>
            <a:ext cx="1399310" cy="1702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in Taagepera - Bio, Facts, Family | Famous Birthdays">
            <a:extLst>
              <a:ext uri="{FF2B5EF4-FFF2-40B4-BE49-F238E27FC236}">
                <a16:creationId xmlns:a16="http://schemas.microsoft.com/office/drawing/2014/main" id="{172A66D1-E454-4123-BDEB-3592E02FF7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728" y="549098"/>
            <a:ext cx="2410581" cy="24105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Alex Wade - Professor - University of York | LinkedIn">
            <a:extLst>
              <a:ext uri="{FF2B5EF4-FFF2-40B4-BE49-F238E27FC236}">
                <a16:creationId xmlns:a16="http://schemas.microsoft.com/office/drawing/2014/main" id="{A5EF92E1-6FF8-4B88-85B4-B0A463CDC0B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60973" y="2514994"/>
            <a:ext cx="1534602" cy="15346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Kristiina Kompus | University of Bergen">
            <a:extLst>
              <a:ext uri="{FF2B5EF4-FFF2-40B4-BE49-F238E27FC236}">
                <a16:creationId xmlns:a16="http://schemas.microsoft.com/office/drawing/2014/main" id="{1494FEDF-0556-4B51-816C-CDEE306D49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7992204" y="4649597"/>
            <a:ext cx="1939518" cy="108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773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19FA-7D7F-4BC4-A04C-46AD3274BC62}"/>
              </a:ext>
            </a:extLst>
          </p:cNvPr>
          <p:cNvSpPr>
            <a:spLocks noGrp="1"/>
          </p:cNvSpPr>
          <p:nvPr>
            <p:ph type="title"/>
          </p:nvPr>
        </p:nvSpPr>
        <p:spPr/>
        <p:txBody>
          <a:bodyPr/>
          <a:lstStyle/>
          <a:p>
            <a:r>
              <a:rPr lang="en-GB" b="1" dirty="0" err="1"/>
              <a:t>PsychoPy</a:t>
            </a:r>
            <a:r>
              <a:rPr lang="en-GB" b="1" dirty="0"/>
              <a:t>: </a:t>
            </a:r>
            <a:r>
              <a:rPr lang="en-GB" b="1" dirty="0" err="1"/>
              <a:t>graafiline</a:t>
            </a:r>
            <a:r>
              <a:rPr lang="en-GB" b="1" dirty="0"/>
              <a:t> </a:t>
            </a:r>
            <a:r>
              <a:rPr lang="en-GB" b="1" dirty="0" err="1"/>
              <a:t>kasutajaliides</a:t>
            </a:r>
            <a:r>
              <a:rPr lang="en-GB" b="1" dirty="0"/>
              <a:t> v</a:t>
            </a:r>
            <a:r>
              <a:rPr lang="et-EE" b="1" dirty="0" err="1"/>
              <a:t>õi</a:t>
            </a:r>
            <a:r>
              <a:rPr lang="et-EE" b="1" dirty="0"/>
              <a:t> käsurealt koodi kirjutamine</a:t>
            </a:r>
            <a:endParaRPr lang="en-GB" b="1" dirty="0"/>
          </a:p>
        </p:txBody>
      </p:sp>
      <p:sp>
        <p:nvSpPr>
          <p:cNvPr id="3" name="Content Placeholder 2">
            <a:extLst>
              <a:ext uri="{FF2B5EF4-FFF2-40B4-BE49-F238E27FC236}">
                <a16:creationId xmlns:a16="http://schemas.microsoft.com/office/drawing/2014/main" id="{B2DC8EF9-29E3-4578-BEA3-84BD9D31B7B9}"/>
              </a:ext>
            </a:extLst>
          </p:cNvPr>
          <p:cNvSpPr>
            <a:spLocks noGrp="1"/>
          </p:cNvSpPr>
          <p:nvPr>
            <p:ph idx="1"/>
          </p:nvPr>
        </p:nvSpPr>
        <p:spPr>
          <a:xfrm>
            <a:off x="838200" y="1797050"/>
            <a:ext cx="10515600" cy="4351338"/>
          </a:xfrm>
        </p:spPr>
        <p:txBody>
          <a:bodyPr/>
          <a:lstStyle/>
          <a:p>
            <a:pPr marL="0" indent="0">
              <a:buNone/>
            </a:pPr>
            <a:r>
              <a:rPr lang="et-EE" dirty="0"/>
              <a:t>„</a:t>
            </a:r>
            <a:r>
              <a:rPr lang="en-GB" dirty="0"/>
              <a:t>Many universities now use it for their undergraduate teaching but many fully fledged scientists, even those who are perfectly capable of writing the code manually, use Builder to run the bulk of their experiments. </a:t>
            </a:r>
            <a:r>
              <a:rPr lang="en-GB" b="1" dirty="0"/>
              <a:t>We wrote </a:t>
            </a:r>
            <a:r>
              <a:rPr lang="en-GB" b="1" dirty="0" err="1"/>
              <a:t>PsychoPy</a:t>
            </a:r>
            <a:r>
              <a:rPr lang="en-GB" b="1" dirty="0"/>
              <a:t> itself</a:t>
            </a:r>
            <a:r>
              <a:rPr lang="en-GB" dirty="0"/>
              <a:t>, so we seem to be moderately competent programmers, </a:t>
            </a:r>
            <a:r>
              <a:rPr lang="en-GB" b="1" dirty="0"/>
              <a:t>but we also use Builder to create most of the experiments</a:t>
            </a:r>
            <a:r>
              <a:rPr lang="en-GB" dirty="0"/>
              <a:t> because </a:t>
            </a:r>
            <a:r>
              <a:rPr lang="en-GB" b="1" dirty="0"/>
              <a:t>it’s</a:t>
            </a:r>
            <a:r>
              <a:rPr lang="en-GB" dirty="0"/>
              <a:t> </a:t>
            </a:r>
            <a:r>
              <a:rPr lang="en-GB" b="1" dirty="0"/>
              <a:t>just</a:t>
            </a:r>
            <a:r>
              <a:rPr lang="en-GB" dirty="0"/>
              <a:t> </a:t>
            </a:r>
            <a:r>
              <a:rPr lang="en-GB" b="1" dirty="0"/>
              <a:t>quicker</a:t>
            </a:r>
            <a:r>
              <a:rPr lang="en-GB" dirty="0"/>
              <a:t> to get something up and running without lots of bugs to fix!</a:t>
            </a:r>
            <a:r>
              <a:rPr lang="et-EE" dirty="0"/>
              <a:t>“</a:t>
            </a:r>
            <a:endParaRPr lang="en-GB" dirty="0"/>
          </a:p>
        </p:txBody>
      </p:sp>
      <p:sp>
        <p:nvSpPr>
          <p:cNvPr id="4" name="Rectangle 3">
            <a:extLst>
              <a:ext uri="{FF2B5EF4-FFF2-40B4-BE49-F238E27FC236}">
                <a16:creationId xmlns:a16="http://schemas.microsoft.com/office/drawing/2014/main" id="{20BE35B2-C801-4665-80B7-5CA217FFBC61}"/>
              </a:ext>
            </a:extLst>
          </p:cNvPr>
          <p:cNvSpPr/>
          <p:nvPr/>
        </p:nvSpPr>
        <p:spPr>
          <a:xfrm>
            <a:off x="7610475" y="4820335"/>
            <a:ext cx="3581400" cy="369332"/>
          </a:xfrm>
          <a:prstGeom prst="rect">
            <a:avLst/>
          </a:prstGeom>
        </p:spPr>
        <p:txBody>
          <a:bodyPr wrap="square">
            <a:spAutoFit/>
          </a:bodyPr>
          <a:lstStyle/>
          <a:p>
            <a:r>
              <a:rPr lang="et-EE" dirty="0">
                <a:solidFill>
                  <a:srgbClr val="222222"/>
                </a:solidFill>
                <a:latin typeface="Arial" panose="020B0604020202020204" pitchFamily="34" charset="0"/>
              </a:rPr>
              <a:t>(</a:t>
            </a:r>
            <a:r>
              <a:rPr lang="en-GB" dirty="0">
                <a:solidFill>
                  <a:srgbClr val="222222"/>
                </a:solidFill>
                <a:latin typeface="Arial" panose="020B0604020202020204" pitchFamily="34" charset="0"/>
              </a:rPr>
              <a:t>Peirce, &amp; MacAskill, 2018</a:t>
            </a:r>
            <a:r>
              <a:rPr lang="et-EE" dirty="0">
                <a:solidFill>
                  <a:srgbClr val="222222"/>
                </a:solidFill>
                <a:latin typeface="Arial" panose="020B0604020202020204" pitchFamily="34" charset="0"/>
              </a:rPr>
              <a:t>, p. 3</a:t>
            </a:r>
            <a:r>
              <a:rPr lang="en-GB" dirty="0">
                <a:solidFill>
                  <a:srgbClr val="222222"/>
                </a:solidFill>
                <a:latin typeface="Arial" panose="020B0604020202020204" pitchFamily="34" charset="0"/>
              </a:rPr>
              <a:t>)</a:t>
            </a:r>
            <a:endParaRPr lang="en-GB" dirty="0"/>
          </a:p>
        </p:txBody>
      </p:sp>
    </p:spTree>
    <p:extLst>
      <p:ext uri="{BB962C8B-B14F-4D97-AF65-F5344CB8AC3E}">
        <p14:creationId xmlns:p14="http://schemas.microsoft.com/office/powerpoint/2010/main" val="198032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Valik õpiväljundeid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fontScale="92500" lnSpcReduction="10000"/>
          </a:bodyPr>
          <a:lstStyle/>
          <a:p>
            <a:pPr marL="0" lvl="0" indent="0">
              <a:buNone/>
            </a:pPr>
            <a:r>
              <a:rPr lang="et-EE" b="1" dirty="0"/>
              <a:t>Kursuse läbinud õppija:</a:t>
            </a:r>
          </a:p>
          <a:p>
            <a:pPr lvl="0"/>
            <a:r>
              <a:rPr lang="et-EE" b="1" dirty="0"/>
              <a:t>Oskab nimetada </a:t>
            </a:r>
            <a:r>
              <a:rPr lang="et-EE" dirty="0"/>
              <a:t>kursusel kasutatud füsioloogiliste mõõdikute </a:t>
            </a:r>
            <a:r>
              <a:rPr lang="et-EE" b="1" dirty="0"/>
              <a:t>põhilisi rakendusi </a:t>
            </a:r>
            <a:r>
              <a:rPr lang="et-EE" dirty="0"/>
              <a:t>nii laboris kui laborist väljaspool</a:t>
            </a:r>
            <a:endParaRPr lang="en-GB" dirty="0"/>
          </a:p>
          <a:p>
            <a:pPr lvl="0"/>
            <a:r>
              <a:rPr lang="et-EE" b="1" dirty="0"/>
              <a:t>Hoomab</a:t>
            </a:r>
            <a:r>
              <a:rPr lang="et-EE" dirty="0"/>
              <a:t> kursusel kasutatud </a:t>
            </a:r>
            <a:r>
              <a:rPr lang="et-EE" b="1" dirty="0"/>
              <a:t>signaalide tõlgendamise konteksti </a:t>
            </a:r>
            <a:r>
              <a:rPr lang="et-EE" dirty="0"/>
              <a:t>ja omab ülevaadet põhilistest signaali </a:t>
            </a:r>
            <a:r>
              <a:rPr lang="et-EE" b="1" dirty="0"/>
              <a:t>kvaliteeti mõjutavatest teguritest</a:t>
            </a:r>
            <a:endParaRPr lang="en-GB" b="1" dirty="0"/>
          </a:p>
          <a:p>
            <a:pPr lvl="0"/>
            <a:r>
              <a:rPr lang="et-EE" b="1" dirty="0"/>
              <a:t>Õpib hindama </a:t>
            </a:r>
            <a:r>
              <a:rPr lang="et-EE" dirty="0"/>
              <a:t>ja rakendama katse ülesseadmise seisukohalt kriitilisemaid </a:t>
            </a:r>
            <a:r>
              <a:rPr lang="et-EE" b="1" dirty="0"/>
              <a:t>katseseadmete riistvaralisi piiranguid </a:t>
            </a:r>
            <a:r>
              <a:rPr lang="et-EE" dirty="0"/>
              <a:t>ning valdab sellega seonduvat põhilist terminoloogiat</a:t>
            </a:r>
          </a:p>
          <a:p>
            <a:r>
              <a:rPr lang="et-EE" dirty="0"/>
              <a:t>Tunneb peamisi PsychoPy funktsioone ja </a:t>
            </a:r>
            <a:r>
              <a:rPr lang="et-EE" b="1" dirty="0"/>
              <a:t>oskab iseseisvalt luua psühholoogiliste katsete juhtfaile</a:t>
            </a:r>
            <a:r>
              <a:rPr lang="et-EE" dirty="0"/>
              <a:t> ning hankida infot selle käigus tekkinud probleemide lahendamiseks </a:t>
            </a:r>
            <a:endParaRPr lang="en-GB" dirty="0"/>
          </a:p>
        </p:txBody>
      </p:sp>
    </p:spTree>
    <p:extLst>
      <p:ext uri="{BB962C8B-B14F-4D97-AF65-F5344CB8AC3E}">
        <p14:creationId xmlns:p14="http://schemas.microsoft.com/office/powerpoint/2010/main" val="4136344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Driver hand on the steering wheel">
            <a:extLst>
              <a:ext uri="{FF2B5EF4-FFF2-40B4-BE49-F238E27FC236}">
                <a16:creationId xmlns:a16="http://schemas.microsoft.com/office/drawing/2014/main" id="{43B7C5B1-2F3A-4CD5-90F1-135535494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913" y="0"/>
            <a:ext cx="10290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78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D71932-F0D7-4B5F-A950-B8A80B72B99A}"/>
              </a:ext>
            </a:extLst>
          </p:cNvPr>
          <p:cNvSpPr txBox="1"/>
          <p:nvPr/>
        </p:nvSpPr>
        <p:spPr>
          <a:xfrm>
            <a:off x="3213717" y="1154097"/>
            <a:ext cx="184731" cy="369332"/>
          </a:xfrm>
          <a:prstGeom prst="rect">
            <a:avLst/>
          </a:prstGeom>
          <a:noFill/>
        </p:spPr>
        <p:txBody>
          <a:bodyPr wrap="none" rtlCol="0">
            <a:spAutoFit/>
          </a:bodyPr>
          <a:lstStyle/>
          <a:p>
            <a:endParaRPr lang="en-GB" dirty="0"/>
          </a:p>
        </p:txBody>
      </p:sp>
      <p:sp>
        <p:nvSpPr>
          <p:cNvPr id="3" name="TextBox 2">
            <a:extLst>
              <a:ext uri="{FF2B5EF4-FFF2-40B4-BE49-F238E27FC236}">
                <a16:creationId xmlns:a16="http://schemas.microsoft.com/office/drawing/2014/main" id="{4C99981F-8A8E-464E-B68E-DFD686DAA0E4}"/>
              </a:ext>
            </a:extLst>
          </p:cNvPr>
          <p:cNvSpPr txBox="1"/>
          <p:nvPr/>
        </p:nvSpPr>
        <p:spPr>
          <a:xfrm>
            <a:off x="895350" y="704850"/>
            <a:ext cx="2907591" cy="369332"/>
          </a:xfrm>
          <a:prstGeom prst="rect">
            <a:avLst/>
          </a:prstGeom>
          <a:noFill/>
        </p:spPr>
        <p:txBody>
          <a:bodyPr wrap="none" rtlCol="0">
            <a:spAutoFit/>
          </a:bodyPr>
          <a:lstStyle/>
          <a:p>
            <a:r>
              <a:rPr lang="et-EE" dirty="0"/>
              <a:t>Viited (esinemise järjekorras)</a:t>
            </a:r>
            <a:endParaRPr lang="en-GB" dirty="0"/>
          </a:p>
        </p:txBody>
      </p:sp>
      <p:sp>
        <p:nvSpPr>
          <p:cNvPr id="4" name="TextBox 3">
            <a:extLst>
              <a:ext uri="{FF2B5EF4-FFF2-40B4-BE49-F238E27FC236}">
                <a16:creationId xmlns:a16="http://schemas.microsoft.com/office/drawing/2014/main" id="{7FF15E2A-67FF-4C25-86BD-63EFB3935E9F}"/>
              </a:ext>
            </a:extLst>
          </p:cNvPr>
          <p:cNvSpPr txBox="1"/>
          <p:nvPr/>
        </p:nvSpPr>
        <p:spPr>
          <a:xfrm>
            <a:off x="628650" y="1338763"/>
            <a:ext cx="10072566" cy="1200329"/>
          </a:xfrm>
          <a:prstGeom prst="rect">
            <a:avLst/>
          </a:prstGeom>
          <a:noFill/>
        </p:spPr>
        <p:txBody>
          <a:bodyPr wrap="none" rtlCol="0">
            <a:spAutoFit/>
          </a:bodyPr>
          <a:lstStyle/>
          <a:p>
            <a:r>
              <a:rPr lang="en-GB" dirty="0" err="1"/>
              <a:t>Gleitman</a:t>
            </a:r>
            <a:r>
              <a:rPr lang="en-GB" dirty="0"/>
              <a:t>, H., Reisberg, D., &amp; Gross, J. (</a:t>
            </a:r>
            <a:r>
              <a:rPr lang="et-EE" dirty="0"/>
              <a:t>2014</a:t>
            </a:r>
            <a:r>
              <a:rPr lang="en-GB" dirty="0"/>
              <a:t>).</a:t>
            </a:r>
            <a:r>
              <a:rPr lang="et-EE" dirty="0"/>
              <a:t> Psühholoogia.</a:t>
            </a:r>
            <a:r>
              <a:rPr lang="en-GB" dirty="0"/>
              <a:t> </a:t>
            </a:r>
            <a:r>
              <a:rPr lang="et-EE" dirty="0"/>
              <a:t>Hermes.</a:t>
            </a:r>
          </a:p>
          <a:p>
            <a:endParaRPr lang="et-EE" dirty="0"/>
          </a:p>
          <a:p>
            <a:r>
              <a:rPr lang="et-EE" dirty="0"/>
              <a:t>Allik, J. 1975 Nägemissüsteemi mikrostruktuur: nägemistaju psühholoogilised alused. Tartu Riiklik Ülikool. </a:t>
            </a:r>
          </a:p>
          <a:p>
            <a:r>
              <a:rPr lang="et-EE" dirty="0"/>
              <a:t>Link täistekstile: </a:t>
            </a:r>
            <a:r>
              <a:rPr lang="et-EE" dirty="0">
                <a:hlinkClick r:id="rId2"/>
              </a:rPr>
              <a:t>http://www.ester.ee/record=b1216225*est</a:t>
            </a:r>
            <a:endParaRPr lang="et-EE" dirty="0"/>
          </a:p>
        </p:txBody>
      </p:sp>
      <p:sp>
        <p:nvSpPr>
          <p:cNvPr id="5" name="Rectangle 4">
            <a:extLst>
              <a:ext uri="{FF2B5EF4-FFF2-40B4-BE49-F238E27FC236}">
                <a16:creationId xmlns:a16="http://schemas.microsoft.com/office/drawing/2014/main" id="{FA83720C-6807-4643-87F6-96EC018D59C8}"/>
              </a:ext>
            </a:extLst>
          </p:cNvPr>
          <p:cNvSpPr/>
          <p:nvPr/>
        </p:nvSpPr>
        <p:spPr>
          <a:xfrm>
            <a:off x="3048000" y="3105835"/>
            <a:ext cx="6096000" cy="646331"/>
          </a:xfrm>
          <a:prstGeom prst="rect">
            <a:avLst/>
          </a:prstGeom>
        </p:spPr>
        <p:txBody>
          <a:bodyPr>
            <a:spAutoFit/>
          </a:bodyPr>
          <a:lstStyle/>
          <a:p>
            <a:r>
              <a:rPr lang="en-GB" dirty="0">
                <a:solidFill>
                  <a:srgbClr val="222222"/>
                </a:solidFill>
                <a:latin typeface="Arial" panose="020B0604020202020204" pitchFamily="34" charset="0"/>
              </a:rPr>
              <a:t>Peirce, J., &amp; MacAskill, M. (2018). </a:t>
            </a:r>
            <a:r>
              <a:rPr lang="en-GB" i="1" dirty="0">
                <a:solidFill>
                  <a:srgbClr val="222222"/>
                </a:solidFill>
                <a:latin typeface="Arial" panose="020B0604020202020204" pitchFamily="34" charset="0"/>
              </a:rPr>
              <a:t>Building experiments in PsychoPy</a:t>
            </a:r>
            <a:r>
              <a:rPr lang="en-GB" dirty="0">
                <a:solidFill>
                  <a:srgbClr val="222222"/>
                </a:solidFill>
                <a:latin typeface="Arial" panose="020B0604020202020204" pitchFamily="34" charset="0"/>
              </a:rPr>
              <a:t>. Sage.</a:t>
            </a:r>
            <a:endParaRPr lang="en-GB" dirty="0"/>
          </a:p>
        </p:txBody>
      </p:sp>
    </p:spTree>
    <p:extLst>
      <p:ext uri="{BB962C8B-B14F-4D97-AF65-F5344CB8AC3E}">
        <p14:creationId xmlns:p14="http://schemas.microsoft.com/office/powerpoint/2010/main" val="1790659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41F87-477B-4312-A273-0AB0CB2A3767}"/>
              </a:ext>
            </a:extLst>
          </p:cNvPr>
          <p:cNvPicPr>
            <a:picLocks noChangeAspect="1"/>
          </p:cNvPicPr>
          <p:nvPr/>
        </p:nvPicPr>
        <p:blipFill>
          <a:blip r:embed="rId3"/>
          <a:stretch>
            <a:fillRect/>
          </a:stretch>
        </p:blipFill>
        <p:spPr>
          <a:xfrm>
            <a:off x="546913" y="1323681"/>
            <a:ext cx="11098174" cy="4210638"/>
          </a:xfrm>
          <a:prstGeom prst="rect">
            <a:avLst/>
          </a:prstGeom>
        </p:spPr>
      </p:pic>
    </p:spTree>
    <p:extLst>
      <p:ext uri="{BB962C8B-B14F-4D97-AF65-F5344CB8AC3E}">
        <p14:creationId xmlns:p14="http://schemas.microsoft.com/office/powerpoint/2010/main" val="227583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Driver hand on the steering wheel">
            <a:extLst>
              <a:ext uri="{FF2B5EF4-FFF2-40B4-BE49-F238E27FC236}">
                <a16:creationId xmlns:a16="http://schemas.microsoft.com/office/drawing/2014/main" id="{6615D903-7692-4F05-B097-707A503C7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0"/>
            <a:ext cx="10291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74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river hand on the steering wheel">
            <a:extLst>
              <a:ext uri="{FF2B5EF4-FFF2-40B4-BE49-F238E27FC236}">
                <a16:creationId xmlns:a16="http://schemas.microsoft.com/office/drawing/2014/main" id="{831CC04F-5E58-48EE-9611-2131ABE97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798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ext and logo over a background picture of a person">
            <a:extLst>
              <a:ext uri="{FF2B5EF4-FFF2-40B4-BE49-F238E27FC236}">
                <a16:creationId xmlns:a16="http://schemas.microsoft.com/office/drawing/2014/main" id="{655A86EE-4F0B-4D90-A3EE-58895868B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56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920964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PsychoPy foorum (neljandaks praktikumiks)</a:t>
            </a:r>
          </a:p>
        </p:txBody>
      </p:sp>
      <p:grpSp>
        <p:nvGrpSpPr>
          <p:cNvPr id="3" name="Group 2">
            <a:extLst>
              <a:ext uri="{FF2B5EF4-FFF2-40B4-BE49-F238E27FC236}">
                <a16:creationId xmlns:a16="http://schemas.microsoft.com/office/drawing/2014/main" id="{A2C27FAE-8A98-4969-A232-34650D38D09B}"/>
              </a:ext>
            </a:extLst>
          </p:cNvPr>
          <p:cNvGrpSpPr/>
          <p:nvPr/>
        </p:nvGrpSpPr>
        <p:grpSpPr>
          <a:xfrm>
            <a:off x="1716481" y="1774322"/>
            <a:ext cx="8759038" cy="4194162"/>
            <a:chOff x="1716481" y="1774322"/>
            <a:chExt cx="8759038" cy="4194162"/>
          </a:xfrm>
        </p:grpSpPr>
        <p:pic>
          <p:nvPicPr>
            <p:cNvPr id="5" name="Picture 4">
              <a:extLst>
                <a:ext uri="{FF2B5EF4-FFF2-40B4-BE49-F238E27FC236}">
                  <a16:creationId xmlns:a16="http://schemas.microsoft.com/office/drawing/2014/main" id="{2EC2BF06-55A3-42EB-8D45-C6EDFBE6FA93}"/>
                </a:ext>
              </a:extLst>
            </p:cNvPr>
            <p:cNvPicPr>
              <a:picLocks noChangeAspect="1"/>
            </p:cNvPicPr>
            <p:nvPr/>
          </p:nvPicPr>
          <p:blipFill>
            <a:blip r:embed="rId2"/>
            <a:stretch>
              <a:fillRect/>
            </a:stretch>
          </p:blipFill>
          <p:spPr>
            <a:xfrm>
              <a:off x="1716481" y="1774322"/>
              <a:ext cx="8759038" cy="4194162"/>
            </a:xfrm>
            <a:prstGeom prst="rect">
              <a:avLst/>
            </a:prstGeom>
          </p:spPr>
        </p:pic>
        <p:cxnSp>
          <p:nvCxnSpPr>
            <p:cNvPr id="8" name="Straight Arrow Connector 7">
              <a:extLst>
                <a:ext uri="{FF2B5EF4-FFF2-40B4-BE49-F238E27FC236}">
                  <a16:creationId xmlns:a16="http://schemas.microsoft.com/office/drawing/2014/main" id="{94C96174-B2DF-4D01-98E8-0D2BBCC9022E}"/>
                </a:ext>
              </a:extLst>
            </p:cNvPr>
            <p:cNvCxnSpPr/>
            <p:nvPr/>
          </p:nvCxnSpPr>
          <p:spPr>
            <a:xfrm>
              <a:off x="7534275" y="2171700"/>
              <a:ext cx="8667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51E2B3A5-A283-40CB-BED1-FEDAABC08431}"/>
              </a:ext>
            </a:extLst>
          </p:cNvPr>
          <p:cNvSpPr/>
          <p:nvPr/>
        </p:nvSpPr>
        <p:spPr>
          <a:xfrm>
            <a:off x="247650" y="6123543"/>
            <a:ext cx="3172728" cy="369332"/>
          </a:xfrm>
          <a:prstGeom prst="rect">
            <a:avLst/>
          </a:prstGeom>
        </p:spPr>
        <p:txBody>
          <a:bodyPr wrap="none">
            <a:spAutoFit/>
          </a:bodyPr>
          <a:lstStyle/>
          <a:p>
            <a:r>
              <a:rPr lang="en-GB" dirty="0">
                <a:hlinkClick r:id="rId3"/>
              </a:rPr>
              <a:t>https://discourse.psychopy.org/</a:t>
            </a:r>
            <a:endParaRPr lang="en-GB" dirty="0"/>
          </a:p>
        </p:txBody>
      </p:sp>
    </p:spTree>
    <p:extLst>
      <p:ext uri="{BB962C8B-B14F-4D97-AF65-F5344CB8AC3E}">
        <p14:creationId xmlns:p14="http://schemas.microsoft.com/office/powerpoint/2010/main" val="270772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805" y="760560"/>
            <a:ext cx="7386095" cy="5269172"/>
          </a:xfrm>
          <a:prstGeom prst="rect">
            <a:avLst/>
          </a:prstGeom>
        </p:spPr>
      </p:pic>
      <p:sp>
        <p:nvSpPr>
          <p:cNvPr id="2" name="Rectangle 1">
            <a:extLst>
              <a:ext uri="{FF2B5EF4-FFF2-40B4-BE49-F238E27FC236}">
                <a16:creationId xmlns:a16="http://schemas.microsoft.com/office/drawing/2014/main" id="{F860B8C3-600F-4867-8B3B-BD8501820B6C}"/>
              </a:ext>
            </a:extLst>
          </p:cNvPr>
          <p:cNvSpPr/>
          <p:nvPr/>
        </p:nvSpPr>
        <p:spPr>
          <a:xfrm rot="16200000">
            <a:off x="703583" y="4742486"/>
            <a:ext cx="2993384" cy="369332"/>
          </a:xfrm>
          <a:prstGeom prst="rect">
            <a:avLst/>
          </a:prstGeom>
        </p:spPr>
        <p:txBody>
          <a:bodyPr wrap="none">
            <a:spAutoFit/>
          </a:bodyPr>
          <a:lstStyle/>
          <a:p>
            <a:r>
              <a:rPr lang="en-GB" dirty="0">
                <a:hlinkClick r:id="rId3"/>
              </a:rPr>
              <a:t>https://youtu.be/IzPcu0-ETTU</a:t>
            </a:r>
            <a:endParaRPr lang="en-GB" dirty="0"/>
          </a:p>
        </p:txBody>
      </p:sp>
      <p:sp>
        <p:nvSpPr>
          <p:cNvPr id="4" name="Rectangle 3">
            <a:extLst>
              <a:ext uri="{FF2B5EF4-FFF2-40B4-BE49-F238E27FC236}">
                <a16:creationId xmlns:a16="http://schemas.microsoft.com/office/drawing/2014/main" id="{F24EA375-D0A9-4CE4-BC6F-9A7718A22E2D}"/>
              </a:ext>
            </a:extLst>
          </p:cNvPr>
          <p:cNvSpPr/>
          <p:nvPr/>
        </p:nvSpPr>
        <p:spPr>
          <a:xfrm>
            <a:off x="2481805" y="6054512"/>
            <a:ext cx="3787127" cy="369332"/>
          </a:xfrm>
          <a:prstGeom prst="rect">
            <a:avLst/>
          </a:prstGeom>
        </p:spPr>
        <p:txBody>
          <a:bodyPr wrap="none">
            <a:spAutoFit/>
          </a:bodyPr>
          <a:lstStyle/>
          <a:p>
            <a:r>
              <a:rPr lang="en-GB" dirty="0"/>
              <a:t>E.O. Wilson: Advice to young scientists</a:t>
            </a:r>
          </a:p>
        </p:txBody>
      </p:sp>
    </p:spTree>
    <p:extLst>
      <p:ext uri="{BB962C8B-B14F-4D97-AF65-F5344CB8AC3E}">
        <p14:creationId xmlns:p14="http://schemas.microsoft.com/office/powerpoint/2010/main" val="3658053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723099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PsychoPy foorum (neljandaks praktikumiks)</a:t>
            </a:r>
          </a:p>
        </p:txBody>
      </p:sp>
      <p:sp>
        <p:nvSpPr>
          <p:cNvPr id="4" name="Rectangle 3">
            <a:extLst>
              <a:ext uri="{FF2B5EF4-FFF2-40B4-BE49-F238E27FC236}">
                <a16:creationId xmlns:a16="http://schemas.microsoft.com/office/drawing/2014/main" id="{51E2B3A5-A283-40CB-BED1-FEDAABC08431}"/>
              </a:ext>
            </a:extLst>
          </p:cNvPr>
          <p:cNvSpPr/>
          <p:nvPr/>
        </p:nvSpPr>
        <p:spPr>
          <a:xfrm>
            <a:off x="838200" y="5968484"/>
            <a:ext cx="3172728" cy="369332"/>
          </a:xfrm>
          <a:prstGeom prst="rect">
            <a:avLst/>
          </a:prstGeom>
        </p:spPr>
        <p:txBody>
          <a:bodyPr wrap="none">
            <a:spAutoFit/>
          </a:bodyPr>
          <a:lstStyle/>
          <a:p>
            <a:r>
              <a:rPr lang="en-GB" dirty="0">
                <a:hlinkClick r:id="rId2"/>
              </a:rPr>
              <a:t>https://discourse.psychopy.org/</a:t>
            </a:r>
            <a:endParaRPr lang="en-GB" dirty="0"/>
          </a:p>
        </p:txBody>
      </p:sp>
      <p:grpSp>
        <p:nvGrpSpPr>
          <p:cNvPr id="3" name="Group 2">
            <a:extLst>
              <a:ext uri="{FF2B5EF4-FFF2-40B4-BE49-F238E27FC236}">
                <a16:creationId xmlns:a16="http://schemas.microsoft.com/office/drawing/2014/main" id="{E7F7A041-CD68-4760-8B1D-95BBD9A749B6}"/>
              </a:ext>
            </a:extLst>
          </p:cNvPr>
          <p:cNvGrpSpPr/>
          <p:nvPr/>
        </p:nvGrpSpPr>
        <p:grpSpPr>
          <a:xfrm>
            <a:off x="1143000" y="1774322"/>
            <a:ext cx="9332519" cy="4194162"/>
            <a:chOff x="1143000" y="1774322"/>
            <a:chExt cx="9332519" cy="4194162"/>
          </a:xfrm>
        </p:grpSpPr>
        <p:pic>
          <p:nvPicPr>
            <p:cNvPr id="5" name="Picture 4">
              <a:extLst>
                <a:ext uri="{FF2B5EF4-FFF2-40B4-BE49-F238E27FC236}">
                  <a16:creationId xmlns:a16="http://schemas.microsoft.com/office/drawing/2014/main" id="{2EC2BF06-55A3-42EB-8D45-C6EDFBE6FA93}"/>
                </a:ext>
              </a:extLst>
            </p:cNvPr>
            <p:cNvPicPr>
              <a:picLocks noChangeAspect="1"/>
            </p:cNvPicPr>
            <p:nvPr/>
          </p:nvPicPr>
          <p:blipFill>
            <a:blip r:embed="rId3"/>
            <a:stretch>
              <a:fillRect/>
            </a:stretch>
          </p:blipFill>
          <p:spPr>
            <a:xfrm>
              <a:off x="1716481" y="1774322"/>
              <a:ext cx="8759038" cy="4194162"/>
            </a:xfrm>
            <a:prstGeom prst="rect">
              <a:avLst/>
            </a:prstGeom>
          </p:spPr>
        </p:pic>
        <p:cxnSp>
          <p:nvCxnSpPr>
            <p:cNvPr id="8" name="Straight Arrow Connector 7">
              <a:extLst>
                <a:ext uri="{FF2B5EF4-FFF2-40B4-BE49-F238E27FC236}">
                  <a16:creationId xmlns:a16="http://schemas.microsoft.com/office/drawing/2014/main" id="{94C96174-B2DF-4D01-98E8-0D2BBCC9022E}"/>
                </a:ext>
              </a:extLst>
            </p:cNvPr>
            <p:cNvCxnSpPr/>
            <p:nvPr/>
          </p:nvCxnSpPr>
          <p:spPr>
            <a:xfrm>
              <a:off x="1143000" y="3790950"/>
              <a:ext cx="86677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37479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792849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vähemalt kolmekümmet postitust</a:t>
            </a:r>
          </a:p>
          <a:p>
            <a:pPr lvl="0">
              <a:buFontTx/>
              <a:buChar char="-"/>
            </a:pPr>
            <a:r>
              <a:rPr lang="et-EE" sz="2400" dirty="0"/>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507223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t>esitada Moodlesse kodutöö tähtajaks enda kasutajatunnus</a:t>
            </a:r>
          </a:p>
        </p:txBody>
      </p:sp>
    </p:spTree>
    <p:extLst>
      <p:ext uri="{BB962C8B-B14F-4D97-AF65-F5344CB8AC3E}">
        <p14:creationId xmlns:p14="http://schemas.microsoft.com/office/powerpoint/2010/main" val="1931156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457200" lvl="1" indent="0">
              <a:buNone/>
            </a:pPr>
            <a:r>
              <a:rPr lang="et-EE" sz="2800" dirty="0"/>
              <a:t>1.	Praktikumis loodud Stroopi katse parameetrite muutmine. Lahenduse (redigeeritud programmi ja tingimuste faili) esitamine käib </a:t>
            </a:r>
            <a:r>
              <a:rPr lang="et-EE" sz="2800" dirty="0" err="1"/>
              <a:t>Moodle</a:t>
            </a:r>
            <a:r>
              <a:rPr lang="et-EE" sz="2800" dirty="0"/>
              <a:t> kaudu.</a:t>
            </a:r>
          </a:p>
          <a:p>
            <a:pPr marL="457200" lvl="1" indent="0">
              <a:buNone/>
            </a:pPr>
            <a:endParaRPr lang="et-EE" sz="2000" dirty="0"/>
          </a:p>
        </p:txBody>
      </p:sp>
      <p:pic>
        <p:nvPicPr>
          <p:cNvPr id="4" name="Picture 3">
            <a:extLst>
              <a:ext uri="{FF2B5EF4-FFF2-40B4-BE49-F238E27FC236}">
                <a16:creationId xmlns:a16="http://schemas.microsoft.com/office/drawing/2014/main" id="{6369E884-D15F-4B6A-83F7-9D4D22941EE4}"/>
              </a:ext>
            </a:extLst>
          </p:cNvPr>
          <p:cNvPicPr>
            <a:picLocks noChangeAspect="1"/>
          </p:cNvPicPr>
          <p:nvPr/>
        </p:nvPicPr>
        <p:blipFill>
          <a:blip r:embed="rId2"/>
          <a:stretch>
            <a:fillRect/>
          </a:stretch>
        </p:blipFill>
        <p:spPr>
          <a:xfrm>
            <a:off x="4429125" y="3041004"/>
            <a:ext cx="6082416" cy="3451871"/>
          </a:xfrm>
          <a:prstGeom prst="rect">
            <a:avLst/>
          </a:prstGeom>
        </p:spPr>
      </p:pic>
      <p:pic>
        <p:nvPicPr>
          <p:cNvPr id="12" name="Picture 11">
            <a:extLst>
              <a:ext uri="{FF2B5EF4-FFF2-40B4-BE49-F238E27FC236}">
                <a16:creationId xmlns:a16="http://schemas.microsoft.com/office/drawing/2014/main" id="{EC6D762D-E181-4B2A-8639-E7871C96E909}"/>
              </a:ext>
            </a:extLst>
          </p:cNvPr>
          <p:cNvPicPr>
            <a:picLocks noChangeAspect="1"/>
          </p:cNvPicPr>
          <p:nvPr/>
        </p:nvPicPr>
        <p:blipFill>
          <a:blip r:embed="rId3"/>
          <a:stretch>
            <a:fillRect/>
          </a:stretch>
        </p:blipFill>
        <p:spPr>
          <a:xfrm>
            <a:off x="1403931" y="5626799"/>
            <a:ext cx="1866900" cy="550164"/>
          </a:xfrm>
          <a:prstGeom prst="rect">
            <a:avLst/>
          </a:prstGeom>
        </p:spPr>
      </p:pic>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pic>
        <p:nvPicPr>
          <p:cNvPr id="15" name="Picture 14">
            <a:extLst>
              <a:ext uri="{FF2B5EF4-FFF2-40B4-BE49-F238E27FC236}">
                <a16:creationId xmlns:a16="http://schemas.microsoft.com/office/drawing/2014/main" id="{850C99CC-B9C4-46FB-9A7E-3100895D5FF7}"/>
              </a:ext>
            </a:extLst>
          </p:cNvPr>
          <p:cNvPicPr>
            <a:picLocks noChangeAspect="1"/>
          </p:cNvPicPr>
          <p:nvPr/>
        </p:nvPicPr>
        <p:blipFill>
          <a:blip r:embed="rId4"/>
          <a:stretch>
            <a:fillRect/>
          </a:stretch>
        </p:blipFill>
        <p:spPr>
          <a:xfrm>
            <a:off x="1549388" y="3916526"/>
            <a:ext cx="1414462" cy="1454306"/>
          </a:xfrm>
          <a:prstGeom prst="rect">
            <a:avLst/>
          </a:prstGeom>
        </p:spPr>
      </p:pic>
    </p:spTree>
    <p:extLst>
      <p:ext uri="{BB962C8B-B14F-4D97-AF65-F5344CB8AC3E}">
        <p14:creationId xmlns:p14="http://schemas.microsoft.com/office/powerpoint/2010/main" val="103177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457200" lvl="1" indent="0">
              <a:buNone/>
            </a:pPr>
            <a:r>
              <a:rPr lang="et-EE" sz="2800" dirty="0"/>
              <a:t>2.	Leida </a:t>
            </a:r>
            <a:r>
              <a:rPr lang="et-EE" sz="2800" dirty="0" err="1"/>
              <a:t>Pavlovia</a:t>
            </a:r>
            <a:r>
              <a:rPr lang="et-EE" sz="2800" dirty="0"/>
              <a:t> keskkonnast üks veebikatse, laadida alla ja muuta selle parameetreid. Katse originaal- ja muudetud fail esitatakse Moodlesse.</a:t>
            </a:r>
          </a:p>
        </p:txBody>
      </p:sp>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sp>
        <p:nvSpPr>
          <p:cNvPr id="5" name="Rectangle 4">
            <a:extLst>
              <a:ext uri="{FF2B5EF4-FFF2-40B4-BE49-F238E27FC236}">
                <a16:creationId xmlns:a16="http://schemas.microsoft.com/office/drawing/2014/main" id="{E95C8C70-DBF0-44BF-8EBD-90EC0FBD2866}"/>
              </a:ext>
            </a:extLst>
          </p:cNvPr>
          <p:cNvSpPr/>
          <p:nvPr/>
        </p:nvSpPr>
        <p:spPr>
          <a:xfrm>
            <a:off x="552450" y="5992297"/>
            <a:ext cx="2145203" cy="369332"/>
          </a:xfrm>
          <a:prstGeom prst="rect">
            <a:avLst/>
          </a:prstGeom>
        </p:spPr>
        <p:txBody>
          <a:bodyPr wrap="none">
            <a:spAutoFit/>
          </a:bodyPr>
          <a:lstStyle/>
          <a:p>
            <a:r>
              <a:rPr lang="en-GB" dirty="0"/>
              <a:t>https://pavlovia.org/</a:t>
            </a:r>
          </a:p>
        </p:txBody>
      </p:sp>
      <p:pic>
        <p:nvPicPr>
          <p:cNvPr id="6" name="Picture 5">
            <a:extLst>
              <a:ext uri="{FF2B5EF4-FFF2-40B4-BE49-F238E27FC236}">
                <a16:creationId xmlns:a16="http://schemas.microsoft.com/office/drawing/2014/main" id="{30227D1E-3808-4748-B94F-ED53D283F622}"/>
              </a:ext>
            </a:extLst>
          </p:cNvPr>
          <p:cNvPicPr>
            <a:picLocks noChangeAspect="1"/>
          </p:cNvPicPr>
          <p:nvPr/>
        </p:nvPicPr>
        <p:blipFill>
          <a:blip r:embed="rId2"/>
          <a:stretch>
            <a:fillRect/>
          </a:stretch>
        </p:blipFill>
        <p:spPr>
          <a:xfrm>
            <a:off x="3078653" y="3136337"/>
            <a:ext cx="8444238" cy="3175563"/>
          </a:xfrm>
          <a:prstGeom prst="rect">
            <a:avLst/>
          </a:prstGeom>
        </p:spPr>
      </p:pic>
      <p:sp>
        <p:nvSpPr>
          <p:cNvPr id="4" name="Oval 3">
            <a:extLst>
              <a:ext uri="{FF2B5EF4-FFF2-40B4-BE49-F238E27FC236}">
                <a16:creationId xmlns:a16="http://schemas.microsoft.com/office/drawing/2014/main" id="{B363B185-F568-4646-82B0-59D5A3A8029B}"/>
              </a:ext>
            </a:extLst>
          </p:cNvPr>
          <p:cNvSpPr/>
          <p:nvPr/>
        </p:nvSpPr>
        <p:spPr>
          <a:xfrm>
            <a:off x="7715250" y="3781425"/>
            <a:ext cx="1171575" cy="3333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6455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sp>
        <p:nvSpPr>
          <p:cNvPr id="5" name="Rectangle 4">
            <a:extLst>
              <a:ext uri="{FF2B5EF4-FFF2-40B4-BE49-F238E27FC236}">
                <a16:creationId xmlns:a16="http://schemas.microsoft.com/office/drawing/2014/main" id="{E95C8C70-DBF0-44BF-8EBD-90EC0FBD2866}"/>
              </a:ext>
            </a:extLst>
          </p:cNvPr>
          <p:cNvSpPr/>
          <p:nvPr/>
        </p:nvSpPr>
        <p:spPr>
          <a:xfrm>
            <a:off x="552450" y="5992297"/>
            <a:ext cx="2145203" cy="369332"/>
          </a:xfrm>
          <a:prstGeom prst="rect">
            <a:avLst/>
          </a:prstGeom>
        </p:spPr>
        <p:txBody>
          <a:bodyPr wrap="none">
            <a:spAutoFit/>
          </a:bodyPr>
          <a:lstStyle/>
          <a:p>
            <a:r>
              <a:rPr lang="en-GB" dirty="0"/>
              <a:t>https://pavlovia.org/</a:t>
            </a:r>
          </a:p>
        </p:txBody>
      </p:sp>
      <p:pic>
        <p:nvPicPr>
          <p:cNvPr id="7" name="Picture 6">
            <a:extLst>
              <a:ext uri="{FF2B5EF4-FFF2-40B4-BE49-F238E27FC236}">
                <a16:creationId xmlns:a16="http://schemas.microsoft.com/office/drawing/2014/main" id="{7371E3C1-AA6C-4918-838A-7B1748395DBF}"/>
              </a:ext>
            </a:extLst>
          </p:cNvPr>
          <p:cNvPicPr>
            <a:picLocks noChangeAspect="1"/>
          </p:cNvPicPr>
          <p:nvPr/>
        </p:nvPicPr>
        <p:blipFill>
          <a:blip r:embed="rId2"/>
          <a:stretch>
            <a:fillRect/>
          </a:stretch>
        </p:blipFill>
        <p:spPr>
          <a:xfrm>
            <a:off x="4762499" y="1894019"/>
            <a:ext cx="4800601" cy="4467610"/>
          </a:xfrm>
          <a:prstGeom prst="rect">
            <a:avLst/>
          </a:prstGeom>
        </p:spPr>
      </p:pic>
      <p:cxnSp>
        <p:nvCxnSpPr>
          <p:cNvPr id="15" name="Straight Arrow Connector 14">
            <a:extLst>
              <a:ext uri="{FF2B5EF4-FFF2-40B4-BE49-F238E27FC236}">
                <a16:creationId xmlns:a16="http://schemas.microsoft.com/office/drawing/2014/main" id="{B34D1B4F-EF5F-4E63-B426-7F71CDDDB515}"/>
              </a:ext>
            </a:extLst>
          </p:cNvPr>
          <p:cNvCxnSpPr>
            <a:cxnSpLocks/>
          </p:cNvCxnSpPr>
          <p:nvPr/>
        </p:nvCxnSpPr>
        <p:spPr>
          <a:xfrm flipH="1">
            <a:off x="7162799" y="4572000"/>
            <a:ext cx="323851" cy="9715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07580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sp>
        <p:nvSpPr>
          <p:cNvPr id="5" name="Rectangle 4">
            <a:extLst>
              <a:ext uri="{FF2B5EF4-FFF2-40B4-BE49-F238E27FC236}">
                <a16:creationId xmlns:a16="http://schemas.microsoft.com/office/drawing/2014/main" id="{E95C8C70-DBF0-44BF-8EBD-90EC0FBD2866}"/>
              </a:ext>
            </a:extLst>
          </p:cNvPr>
          <p:cNvSpPr/>
          <p:nvPr/>
        </p:nvSpPr>
        <p:spPr>
          <a:xfrm>
            <a:off x="538746" y="6123543"/>
            <a:ext cx="3356303" cy="369332"/>
          </a:xfrm>
          <a:prstGeom prst="rect">
            <a:avLst/>
          </a:prstGeom>
        </p:spPr>
        <p:txBody>
          <a:bodyPr wrap="none">
            <a:spAutoFit/>
          </a:bodyPr>
          <a:lstStyle/>
          <a:p>
            <a:r>
              <a:rPr lang="en-GB" dirty="0"/>
              <a:t>https://gitlab.pavlovia.org/demos</a:t>
            </a:r>
          </a:p>
        </p:txBody>
      </p:sp>
      <p:grpSp>
        <p:nvGrpSpPr>
          <p:cNvPr id="4" name="Group 3">
            <a:extLst>
              <a:ext uri="{FF2B5EF4-FFF2-40B4-BE49-F238E27FC236}">
                <a16:creationId xmlns:a16="http://schemas.microsoft.com/office/drawing/2014/main" id="{A2D348FC-0CDA-4BF1-9331-C63C9C97F7FE}"/>
              </a:ext>
            </a:extLst>
          </p:cNvPr>
          <p:cNvGrpSpPr/>
          <p:nvPr/>
        </p:nvGrpSpPr>
        <p:grpSpPr>
          <a:xfrm>
            <a:off x="3895049" y="1926670"/>
            <a:ext cx="7458751" cy="4293544"/>
            <a:chOff x="3895049" y="1926670"/>
            <a:chExt cx="7458751" cy="4293544"/>
          </a:xfrm>
        </p:grpSpPr>
        <p:pic>
          <p:nvPicPr>
            <p:cNvPr id="3" name="Picture 2">
              <a:extLst>
                <a:ext uri="{FF2B5EF4-FFF2-40B4-BE49-F238E27FC236}">
                  <a16:creationId xmlns:a16="http://schemas.microsoft.com/office/drawing/2014/main" id="{967E3653-15EA-4D79-AFA9-E801039B71B4}"/>
                </a:ext>
              </a:extLst>
            </p:cNvPr>
            <p:cNvPicPr>
              <a:picLocks noChangeAspect="1"/>
            </p:cNvPicPr>
            <p:nvPr/>
          </p:nvPicPr>
          <p:blipFill>
            <a:blip r:embed="rId2"/>
            <a:stretch>
              <a:fillRect/>
            </a:stretch>
          </p:blipFill>
          <p:spPr>
            <a:xfrm>
              <a:off x="3895049" y="1926670"/>
              <a:ext cx="7458751" cy="4293544"/>
            </a:xfrm>
            <a:prstGeom prst="rect">
              <a:avLst/>
            </a:prstGeom>
          </p:spPr>
        </p:pic>
        <p:cxnSp>
          <p:nvCxnSpPr>
            <p:cNvPr id="15" name="Straight Arrow Connector 14">
              <a:extLst>
                <a:ext uri="{FF2B5EF4-FFF2-40B4-BE49-F238E27FC236}">
                  <a16:creationId xmlns:a16="http://schemas.microsoft.com/office/drawing/2014/main" id="{B34D1B4F-EF5F-4E63-B426-7F71CDDDB515}"/>
                </a:ext>
              </a:extLst>
            </p:cNvPr>
            <p:cNvCxnSpPr>
              <a:cxnSpLocks/>
            </p:cNvCxnSpPr>
            <p:nvPr/>
          </p:nvCxnSpPr>
          <p:spPr>
            <a:xfrm flipH="1">
              <a:off x="10496550" y="3409950"/>
              <a:ext cx="476251" cy="990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pic>
        <p:nvPicPr>
          <p:cNvPr id="8" name="Picture 7">
            <a:extLst>
              <a:ext uri="{FF2B5EF4-FFF2-40B4-BE49-F238E27FC236}">
                <a16:creationId xmlns:a16="http://schemas.microsoft.com/office/drawing/2014/main" id="{7416BEE8-87D3-4158-9D9C-114B17D781AE}"/>
              </a:ext>
            </a:extLst>
          </p:cNvPr>
          <p:cNvPicPr>
            <a:picLocks noChangeAspect="1"/>
          </p:cNvPicPr>
          <p:nvPr/>
        </p:nvPicPr>
        <p:blipFill>
          <a:blip r:embed="rId3"/>
          <a:stretch>
            <a:fillRect/>
          </a:stretch>
        </p:blipFill>
        <p:spPr>
          <a:xfrm>
            <a:off x="838200" y="3203236"/>
            <a:ext cx="2303484" cy="2394628"/>
          </a:xfrm>
          <a:prstGeom prst="rect">
            <a:avLst/>
          </a:prstGeom>
        </p:spPr>
      </p:pic>
      <p:sp>
        <p:nvSpPr>
          <p:cNvPr id="9" name="Rectangle 8">
            <a:extLst>
              <a:ext uri="{FF2B5EF4-FFF2-40B4-BE49-F238E27FC236}">
                <a16:creationId xmlns:a16="http://schemas.microsoft.com/office/drawing/2014/main" id="{BAF6CFFD-6BA0-4349-9F6F-4C26CA00136F}"/>
              </a:ext>
            </a:extLst>
          </p:cNvPr>
          <p:cNvSpPr/>
          <p:nvPr/>
        </p:nvSpPr>
        <p:spPr>
          <a:xfrm>
            <a:off x="561775" y="2153961"/>
            <a:ext cx="2991781" cy="923330"/>
          </a:xfrm>
          <a:prstGeom prst="rect">
            <a:avLst/>
          </a:prstGeom>
        </p:spPr>
        <p:txBody>
          <a:bodyPr wrap="none">
            <a:spAutoFit/>
          </a:bodyPr>
          <a:lstStyle/>
          <a:p>
            <a:r>
              <a:rPr lang="et-EE" dirty="0"/>
              <a:t>Lahtipakkimist võimaldava </a:t>
            </a:r>
          </a:p>
          <a:p>
            <a:r>
              <a:rPr lang="et-EE" dirty="0"/>
              <a:t>tarkvara saab alla laadida siit: </a:t>
            </a:r>
          </a:p>
          <a:p>
            <a:r>
              <a:rPr lang="en-GB" dirty="0"/>
              <a:t>http://www.7-zip.org/</a:t>
            </a:r>
          </a:p>
        </p:txBody>
      </p:sp>
    </p:spTree>
    <p:extLst>
      <p:ext uri="{BB962C8B-B14F-4D97-AF65-F5344CB8AC3E}">
        <p14:creationId xmlns:p14="http://schemas.microsoft.com/office/powerpoint/2010/main" val="32045443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pic>
        <p:nvPicPr>
          <p:cNvPr id="4" name="Picture 3">
            <a:extLst>
              <a:ext uri="{FF2B5EF4-FFF2-40B4-BE49-F238E27FC236}">
                <a16:creationId xmlns:a16="http://schemas.microsoft.com/office/drawing/2014/main" id="{2F17CAD7-E90B-41B2-8D5F-27B872F8D456}"/>
              </a:ext>
            </a:extLst>
          </p:cNvPr>
          <p:cNvPicPr>
            <a:picLocks noChangeAspect="1"/>
          </p:cNvPicPr>
          <p:nvPr/>
        </p:nvPicPr>
        <p:blipFill>
          <a:blip r:embed="rId2"/>
          <a:stretch>
            <a:fillRect/>
          </a:stretch>
        </p:blipFill>
        <p:spPr>
          <a:xfrm>
            <a:off x="752193" y="2578049"/>
            <a:ext cx="3998275" cy="3273374"/>
          </a:xfrm>
          <a:prstGeom prst="rect">
            <a:avLst/>
          </a:prstGeom>
        </p:spPr>
      </p:pic>
      <p:pic>
        <p:nvPicPr>
          <p:cNvPr id="6" name="Picture 5">
            <a:extLst>
              <a:ext uri="{FF2B5EF4-FFF2-40B4-BE49-F238E27FC236}">
                <a16:creationId xmlns:a16="http://schemas.microsoft.com/office/drawing/2014/main" id="{B66AE9A5-E64A-4EA5-914B-B10595907639}"/>
              </a:ext>
            </a:extLst>
          </p:cNvPr>
          <p:cNvPicPr>
            <a:picLocks noChangeAspect="1"/>
          </p:cNvPicPr>
          <p:nvPr/>
        </p:nvPicPr>
        <p:blipFill>
          <a:blip r:embed="rId3"/>
          <a:stretch>
            <a:fillRect/>
          </a:stretch>
        </p:blipFill>
        <p:spPr>
          <a:xfrm>
            <a:off x="7026001" y="2541587"/>
            <a:ext cx="4171951" cy="3124200"/>
          </a:xfrm>
          <a:prstGeom prst="rect">
            <a:avLst/>
          </a:prstGeom>
        </p:spPr>
      </p:pic>
      <p:pic>
        <p:nvPicPr>
          <p:cNvPr id="7" name="Picture 6">
            <a:extLst>
              <a:ext uri="{FF2B5EF4-FFF2-40B4-BE49-F238E27FC236}">
                <a16:creationId xmlns:a16="http://schemas.microsoft.com/office/drawing/2014/main" id="{EAEDC79C-8202-4B67-9FA8-BA5DB6814833}"/>
              </a:ext>
            </a:extLst>
          </p:cNvPr>
          <p:cNvPicPr>
            <a:picLocks noChangeAspect="1"/>
          </p:cNvPicPr>
          <p:nvPr/>
        </p:nvPicPr>
        <p:blipFill>
          <a:blip r:embed="rId4"/>
          <a:stretch>
            <a:fillRect/>
          </a:stretch>
        </p:blipFill>
        <p:spPr>
          <a:xfrm>
            <a:off x="5440497" y="3267075"/>
            <a:ext cx="895475" cy="1124107"/>
          </a:xfrm>
          <a:prstGeom prst="rect">
            <a:avLst/>
          </a:prstGeom>
        </p:spPr>
      </p:pic>
      <p:cxnSp>
        <p:nvCxnSpPr>
          <p:cNvPr id="11" name="Straight Arrow Connector 10">
            <a:extLst>
              <a:ext uri="{FF2B5EF4-FFF2-40B4-BE49-F238E27FC236}">
                <a16:creationId xmlns:a16="http://schemas.microsoft.com/office/drawing/2014/main" id="{8CA86CB8-9351-449E-8DBF-C970EE0F0E8A}"/>
              </a:ext>
            </a:extLst>
          </p:cNvPr>
          <p:cNvCxnSpPr>
            <a:endCxn id="7" idx="1"/>
          </p:cNvCxnSpPr>
          <p:nvPr/>
        </p:nvCxnSpPr>
        <p:spPr>
          <a:xfrm>
            <a:off x="5009898" y="3829128"/>
            <a:ext cx="430599"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D110F5A-BC65-4FD6-B4D0-C60D1DE62C5C}"/>
              </a:ext>
            </a:extLst>
          </p:cNvPr>
          <p:cNvCxnSpPr>
            <a:stCxn id="7" idx="3"/>
          </p:cNvCxnSpPr>
          <p:nvPr/>
        </p:nvCxnSpPr>
        <p:spPr>
          <a:xfrm flipV="1">
            <a:off x="6335972" y="3829128"/>
            <a:ext cx="430599"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1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1DB2FC-209B-4ABF-8C72-46E3044866F7}"/>
              </a:ext>
            </a:extLst>
          </p:cNvPr>
          <p:cNvPicPr>
            <a:picLocks noChangeAspect="1"/>
          </p:cNvPicPr>
          <p:nvPr/>
        </p:nvPicPr>
        <p:blipFill>
          <a:blip r:embed="rId3"/>
          <a:stretch>
            <a:fillRect/>
          </a:stretch>
        </p:blipFill>
        <p:spPr>
          <a:xfrm>
            <a:off x="1277664" y="0"/>
            <a:ext cx="9636672" cy="6858000"/>
          </a:xfrm>
          <a:prstGeom prst="rect">
            <a:avLst/>
          </a:prstGeom>
        </p:spPr>
      </p:pic>
    </p:spTree>
    <p:extLst>
      <p:ext uri="{BB962C8B-B14F-4D97-AF65-F5344CB8AC3E}">
        <p14:creationId xmlns:p14="http://schemas.microsoft.com/office/powerpoint/2010/main" val="4121427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normAutofit fontScale="90000"/>
          </a:bodyPr>
          <a:lstStyle/>
          <a:p>
            <a:r>
              <a:rPr lang="et-EE" b="1" dirty="0"/>
              <a:t>Olemasoleva PsychoPy programmi redigeerimine (vastavalt enne kolmandat või kuuendat praktikumi)</a:t>
            </a:r>
          </a:p>
        </p:txBody>
      </p:sp>
      <p:sp>
        <p:nvSpPr>
          <p:cNvPr id="13" name="TextBox 12">
            <a:extLst>
              <a:ext uri="{FF2B5EF4-FFF2-40B4-BE49-F238E27FC236}">
                <a16:creationId xmlns:a16="http://schemas.microsoft.com/office/drawing/2014/main" id="{1AAF3C72-9C34-4759-8EB5-D7BE498978AF}"/>
              </a:ext>
            </a:extLst>
          </p:cNvPr>
          <p:cNvSpPr txBox="1"/>
          <p:nvPr/>
        </p:nvSpPr>
        <p:spPr>
          <a:xfrm>
            <a:off x="1219200" y="3267075"/>
            <a:ext cx="184731" cy="646331"/>
          </a:xfrm>
          <a:prstGeom prst="rect">
            <a:avLst/>
          </a:prstGeom>
          <a:noFill/>
        </p:spPr>
        <p:txBody>
          <a:bodyPr wrap="none" rtlCol="0">
            <a:spAutoFit/>
          </a:bodyPr>
          <a:lstStyle/>
          <a:p>
            <a:endParaRPr lang="et-EE" dirty="0"/>
          </a:p>
          <a:p>
            <a:endParaRPr lang="en-GB" dirty="0"/>
          </a:p>
        </p:txBody>
      </p:sp>
      <p:pic>
        <p:nvPicPr>
          <p:cNvPr id="3" name="Picture 2">
            <a:extLst>
              <a:ext uri="{FF2B5EF4-FFF2-40B4-BE49-F238E27FC236}">
                <a16:creationId xmlns:a16="http://schemas.microsoft.com/office/drawing/2014/main" id="{72614DE0-2361-4825-A77F-A1AA9640940E}"/>
              </a:ext>
            </a:extLst>
          </p:cNvPr>
          <p:cNvPicPr>
            <a:picLocks noChangeAspect="1"/>
          </p:cNvPicPr>
          <p:nvPr/>
        </p:nvPicPr>
        <p:blipFill>
          <a:blip r:embed="rId2"/>
          <a:stretch>
            <a:fillRect/>
          </a:stretch>
        </p:blipFill>
        <p:spPr>
          <a:xfrm>
            <a:off x="2790660" y="2867024"/>
            <a:ext cx="1505054" cy="1572589"/>
          </a:xfrm>
          <a:prstGeom prst="rect">
            <a:avLst/>
          </a:prstGeom>
        </p:spPr>
      </p:pic>
      <p:pic>
        <p:nvPicPr>
          <p:cNvPr id="8" name="Picture 7">
            <a:extLst>
              <a:ext uri="{FF2B5EF4-FFF2-40B4-BE49-F238E27FC236}">
                <a16:creationId xmlns:a16="http://schemas.microsoft.com/office/drawing/2014/main" id="{187CDA96-2B52-4872-9ADE-201C87F50483}"/>
              </a:ext>
            </a:extLst>
          </p:cNvPr>
          <p:cNvPicPr>
            <a:picLocks noChangeAspect="1"/>
          </p:cNvPicPr>
          <p:nvPr/>
        </p:nvPicPr>
        <p:blipFill>
          <a:blip r:embed="rId3"/>
          <a:stretch>
            <a:fillRect/>
          </a:stretch>
        </p:blipFill>
        <p:spPr>
          <a:xfrm>
            <a:off x="591149" y="2886821"/>
            <a:ext cx="1533739" cy="1552792"/>
          </a:xfrm>
          <a:prstGeom prst="rect">
            <a:avLst/>
          </a:prstGeom>
        </p:spPr>
      </p:pic>
      <p:pic>
        <p:nvPicPr>
          <p:cNvPr id="9" name="Picture 8">
            <a:extLst>
              <a:ext uri="{FF2B5EF4-FFF2-40B4-BE49-F238E27FC236}">
                <a16:creationId xmlns:a16="http://schemas.microsoft.com/office/drawing/2014/main" id="{784F3BFF-18E4-4EC4-B16B-A9B50E084379}"/>
              </a:ext>
            </a:extLst>
          </p:cNvPr>
          <p:cNvPicPr>
            <a:picLocks noChangeAspect="1"/>
          </p:cNvPicPr>
          <p:nvPr/>
        </p:nvPicPr>
        <p:blipFill>
          <a:blip r:embed="rId4"/>
          <a:stretch>
            <a:fillRect/>
          </a:stretch>
        </p:blipFill>
        <p:spPr>
          <a:xfrm>
            <a:off x="4961487" y="2867024"/>
            <a:ext cx="5669573" cy="3528057"/>
          </a:xfrm>
          <a:prstGeom prst="rect">
            <a:avLst/>
          </a:prstGeom>
        </p:spPr>
      </p:pic>
      <p:cxnSp>
        <p:nvCxnSpPr>
          <p:cNvPr id="15" name="Straight Arrow Connector 14">
            <a:extLst>
              <a:ext uri="{FF2B5EF4-FFF2-40B4-BE49-F238E27FC236}">
                <a16:creationId xmlns:a16="http://schemas.microsoft.com/office/drawing/2014/main" id="{7AC17D33-8F2C-451F-AE46-7C25A0362B79}"/>
              </a:ext>
            </a:extLst>
          </p:cNvPr>
          <p:cNvCxnSpPr>
            <a:cxnSpLocks/>
          </p:cNvCxnSpPr>
          <p:nvPr/>
        </p:nvCxnSpPr>
        <p:spPr>
          <a:xfrm>
            <a:off x="2240728" y="3590240"/>
            <a:ext cx="430599"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7AAB20B-3BE6-426E-BF4D-B3A4FA0239A4}"/>
              </a:ext>
            </a:extLst>
          </p:cNvPr>
          <p:cNvCxnSpPr/>
          <p:nvPr/>
        </p:nvCxnSpPr>
        <p:spPr>
          <a:xfrm>
            <a:off x="4413301" y="3590239"/>
            <a:ext cx="430599"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7A2DF0-4A27-4FF4-BFDD-489D1415D194}"/>
              </a:ext>
            </a:extLst>
          </p:cNvPr>
          <p:cNvCxnSpPr/>
          <p:nvPr/>
        </p:nvCxnSpPr>
        <p:spPr>
          <a:xfrm>
            <a:off x="7924548" y="3561663"/>
            <a:ext cx="430599" cy="1"/>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07AC84-D4B2-401A-B54E-C73C76E6FCBF}"/>
              </a:ext>
            </a:extLst>
          </p:cNvPr>
          <p:cNvPicPr>
            <a:picLocks noChangeAspect="1"/>
          </p:cNvPicPr>
          <p:nvPr/>
        </p:nvPicPr>
        <p:blipFill>
          <a:blip r:embed="rId5"/>
          <a:stretch>
            <a:fillRect/>
          </a:stretch>
        </p:blipFill>
        <p:spPr>
          <a:xfrm>
            <a:off x="8577026" y="2776895"/>
            <a:ext cx="3381847" cy="1752845"/>
          </a:xfrm>
          <a:prstGeom prst="rect">
            <a:avLst/>
          </a:prstGeom>
        </p:spPr>
      </p:pic>
      <p:sp>
        <p:nvSpPr>
          <p:cNvPr id="4" name="Rectangle 3">
            <a:extLst>
              <a:ext uri="{FF2B5EF4-FFF2-40B4-BE49-F238E27FC236}">
                <a16:creationId xmlns:a16="http://schemas.microsoft.com/office/drawing/2014/main" id="{EF2E2AC3-0EFD-405D-8DF4-977559F56383}"/>
              </a:ext>
            </a:extLst>
          </p:cNvPr>
          <p:cNvSpPr/>
          <p:nvPr/>
        </p:nvSpPr>
        <p:spPr>
          <a:xfrm>
            <a:off x="5349642" y="3244334"/>
            <a:ext cx="1492716" cy="369332"/>
          </a:xfrm>
          <a:prstGeom prst="rect">
            <a:avLst/>
          </a:prstGeom>
        </p:spPr>
        <p:txBody>
          <a:bodyPr wrap="none">
            <a:spAutoFit/>
          </a:bodyPr>
          <a:lstStyle/>
          <a:p>
            <a:r>
              <a:rPr lang="en-GB" dirty="0">
                <a:latin typeface="Roboto"/>
              </a:rPr>
              <a:t>CCN Course</a:t>
            </a:r>
            <a:endParaRPr lang="en-GB" b="0" i="0" dirty="0">
              <a:effectLst/>
              <a:latin typeface="Roboto"/>
            </a:endParaRPr>
          </a:p>
        </p:txBody>
      </p:sp>
      <p:sp>
        <p:nvSpPr>
          <p:cNvPr id="5" name="Rectangle 4">
            <a:extLst>
              <a:ext uri="{FF2B5EF4-FFF2-40B4-BE49-F238E27FC236}">
                <a16:creationId xmlns:a16="http://schemas.microsoft.com/office/drawing/2014/main" id="{515E3AFF-3C07-462D-9A7B-7BD5CCB2D691}"/>
              </a:ext>
            </a:extLst>
          </p:cNvPr>
          <p:cNvSpPr/>
          <p:nvPr/>
        </p:nvSpPr>
        <p:spPr>
          <a:xfrm>
            <a:off x="5349642" y="3244334"/>
            <a:ext cx="1492716" cy="369332"/>
          </a:xfrm>
          <a:prstGeom prst="rect">
            <a:avLst/>
          </a:prstGeom>
        </p:spPr>
        <p:txBody>
          <a:bodyPr wrap="none">
            <a:spAutoFit/>
          </a:bodyPr>
          <a:lstStyle/>
          <a:p>
            <a:r>
              <a:rPr lang="en-GB" dirty="0">
                <a:latin typeface="Roboto"/>
              </a:rPr>
              <a:t>CCN Course</a:t>
            </a:r>
            <a:endParaRPr lang="en-GB" b="0" i="0" dirty="0">
              <a:effectLst/>
              <a:latin typeface="Roboto"/>
            </a:endParaRPr>
          </a:p>
        </p:txBody>
      </p:sp>
    </p:spTree>
    <p:extLst>
      <p:ext uri="{BB962C8B-B14F-4D97-AF65-F5344CB8AC3E}">
        <p14:creationId xmlns:p14="http://schemas.microsoft.com/office/powerpoint/2010/main" val="1442687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3952172" cy="461665"/>
          </a:xfrm>
          <a:prstGeom prst="rect">
            <a:avLst/>
          </a:prstGeom>
          <a:noFill/>
        </p:spPr>
        <p:txBody>
          <a:bodyPr wrap="none" rtlCol="0">
            <a:spAutoFit/>
          </a:bodyPr>
          <a:lstStyle/>
          <a:p>
            <a:r>
              <a:rPr lang="et-EE" sz="2400" dirty="0"/>
              <a:t>Stroopi ülesanne </a:t>
            </a:r>
            <a:r>
              <a:rPr lang="et-EE" sz="2400" i="1" dirty="0"/>
              <a:t>(</a:t>
            </a:r>
            <a:r>
              <a:rPr lang="et-EE" sz="2400" i="1" dirty="0" err="1"/>
              <a:t>Stroop</a:t>
            </a:r>
            <a:r>
              <a:rPr lang="et-EE" sz="2400" i="1" dirty="0"/>
              <a:t> </a:t>
            </a:r>
            <a:r>
              <a:rPr lang="et-EE" sz="2400" i="1" dirty="0" err="1"/>
              <a:t>task</a:t>
            </a:r>
            <a:r>
              <a:rPr lang="et-EE" sz="2400" i="1" dirty="0"/>
              <a:t>)</a:t>
            </a:r>
            <a:endParaRPr lang="en-GB" sz="2400" i="1" dirty="0"/>
          </a:p>
        </p:txBody>
      </p:sp>
      <p:pic>
        <p:nvPicPr>
          <p:cNvPr id="15362" name="Picture 2" descr="Chapter 10 Lab 10: Factorial ANOVA | Answering questions with data: Lab  Manual">
            <a:extLst>
              <a:ext uri="{FF2B5EF4-FFF2-40B4-BE49-F238E27FC236}">
                <a16:creationId xmlns:a16="http://schemas.microsoft.com/office/drawing/2014/main" id="{EC040BCB-5D61-494C-A8D2-137F94FE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16" y="2397918"/>
            <a:ext cx="5753100" cy="3465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EFE19E0-376B-4C13-A350-0E8E0F8DD931}"/>
              </a:ext>
            </a:extLst>
          </p:cNvPr>
          <p:cNvSpPr/>
          <p:nvPr/>
        </p:nvSpPr>
        <p:spPr>
          <a:xfrm>
            <a:off x="8543064" y="5720834"/>
            <a:ext cx="1963872" cy="646331"/>
          </a:xfrm>
          <a:prstGeom prst="rect">
            <a:avLst/>
          </a:prstGeom>
        </p:spPr>
        <p:txBody>
          <a:bodyPr wrap="none">
            <a:spAutoFit/>
          </a:bodyPr>
          <a:lstStyle/>
          <a:p>
            <a:pPr algn="ctr"/>
            <a:r>
              <a:rPr lang="en-GB" b="1" dirty="0"/>
              <a:t>John Ridley Stroop</a:t>
            </a:r>
            <a:endParaRPr lang="et-EE" b="1" dirty="0"/>
          </a:p>
          <a:p>
            <a:pPr algn="ctr"/>
            <a:r>
              <a:rPr lang="et-EE" dirty="0"/>
              <a:t>(</a:t>
            </a:r>
            <a:r>
              <a:rPr lang="en-GB" dirty="0"/>
              <a:t>1897 –1973</a:t>
            </a:r>
            <a:r>
              <a:rPr lang="et-EE" dirty="0"/>
              <a:t>)</a:t>
            </a:r>
            <a:endParaRPr lang="en-GB" dirty="0"/>
          </a:p>
        </p:txBody>
      </p:sp>
      <p:pic>
        <p:nvPicPr>
          <p:cNvPr id="15364" name="Picture 4" descr="About John Ridley Stroop | John Ridley Stroop Digital Archive">
            <a:extLst>
              <a:ext uri="{FF2B5EF4-FFF2-40B4-BE49-F238E27FC236}">
                <a16:creationId xmlns:a16="http://schemas.microsoft.com/office/drawing/2014/main" id="{523550F3-B51D-4B25-A49E-EEBA92AEF6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83734" y="2144431"/>
            <a:ext cx="2466804" cy="3465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726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3952172" cy="461665"/>
          </a:xfrm>
          <a:prstGeom prst="rect">
            <a:avLst/>
          </a:prstGeom>
          <a:noFill/>
        </p:spPr>
        <p:txBody>
          <a:bodyPr wrap="none" rtlCol="0">
            <a:spAutoFit/>
          </a:bodyPr>
          <a:lstStyle/>
          <a:p>
            <a:r>
              <a:rPr lang="et-EE" sz="2400" dirty="0"/>
              <a:t>Stroopi ülesanne </a:t>
            </a:r>
            <a:r>
              <a:rPr lang="et-EE" sz="2400" i="1" dirty="0"/>
              <a:t>(</a:t>
            </a:r>
            <a:r>
              <a:rPr lang="et-EE" sz="2400" i="1" dirty="0" err="1"/>
              <a:t>Stroop</a:t>
            </a:r>
            <a:r>
              <a:rPr lang="et-EE" sz="2400" i="1" dirty="0"/>
              <a:t> </a:t>
            </a:r>
            <a:r>
              <a:rPr lang="et-EE" sz="2400" i="1" dirty="0" err="1"/>
              <a:t>task</a:t>
            </a:r>
            <a:r>
              <a:rPr lang="et-EE" sz="2400" i="1" dirty="0"/>
              <a:t>)</a:t>
            </a:r>
            <a:endParaRPr lang="en-GB" sz="2400" i="1" dirty="0"/>
          </a:p>
        </p:txBody>
      </p:sp>
      <p:pic>
        <p:nvPicPr>
          <p:cNvPr id="4" name="Picture 3">
            <a:extLst>
              <a:ext uri="{FF2B5EF4-FFF2-40B4-BE49-F238E27FC236}">
                <a16:creationId xmlns:a16="http://schemas.microsoft.com/office/drawing/2014/main" id="{C2808478-5D93-4493-AB8E-8993B75150AE}"/>
              </a:ext>
            </a:extLst>
          </p:cNvPr>
          <p:cNvPicPr>
            <a:picLocks noChangeAspect="1"/>
          </p:cNvPicPr>
          <p:nvPr/>
        </p:nvPicPr>
        <p:blipFill>
          <a:blip r:embed="rId3"/>
          <a:stretch>
            <a:fillRect/>
          </a:stretch>
        </p:blipFill>
        <p:spPr>
          <a:xfrm>
            <a:off x="923925" y="2502422"/>
            <a:ext cx="8392696" cy="3915321"/>
          </a:xfrm>
          <a:prstGeom prst="rect">
            <a:avLst/>
          </a:prstGeom>
        </p:spPr>
      </p:pic>
    </p:spTree>
    <p:extLst>
      <p:ext uri="{BB962C8B-B14F-4D97-AF65-F5344CB8AC3E}">
        <p14:creationId xmlns:p14="http://schemas.microsoft.com/office/powerpoint/2010/main" val="3298533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7044877" cy="461665"/>
          </a:xfrm>
          <a:prstGeom prst="rect">
            <a:avLst/>
          </a:prstGeom>
          <a:noFill/>
        </p:spPr>
        <p:txBody>
          <a:bodyPr wrap="none" rtlCol="0">
            <a:spAutoFit/>
          </a:bodyPr>
          <a:lstStyle/>
          <a:p>
            <a:r>
              <a:rPr lang="et-EE" sz="2400" dirty="0" err="1"/>
              <a:t>Posneri</a:t>
            </a:r>
            <a:r>
              <a:rPr lang="et-EE" sz="2400" dirty="0"/>
              <a:t> ruumitähelepanu ülesanne (</a:t>
            </a:r>
            <a:r>
              <a:rPr lang="et-EE" sz="2400" i="1" dirty="0" err="1"/>
              <a:t>Posner</a:t>
            </a:r>
            <a:r>
              <a:rPr lang="et-EE" sz="2400" i="1" dirty="0"/>
              <a:t> </a:t>
            </a:r>
            <a:r>
              <a:rPr lang="et-EE" sz="2400" i="1" dirty="0" err="1"/>
              <a:t>cuing</a:t>
            </a:r>
            <a:r>
              <a:rPr lang="et-EE" sz="2400" i="1" dirty="0"/>
              <a:t> </a:t>
            </a:r>
            <a:r>
              <a:rPr lang="et-EE" sz="2400" i="1" dirty="0" err="1"/>
              <a:t>task</a:t>
            </a:r>
            <a:r>
              <a:rPr lang="et-EE" sz="2400" dirty="0"/>
              <a:t>)</a:t>
            </a:r>
            <a:endParaRPr lang="en-GB" sz="2400" dirty="0"/>
          </a:p>
        </p:txBody>
      </p:sp>
      <p:pic>
        <p:nvPicPr>
          <p:cNvPr id="6" name="Picture 2">
            <a:extLst>
              <a:ext uri="{FF2B5EF4-FFF2-40B4-BE49-F238E27FC236}">
                <a16:creationId xmlns:a16="http://schemas.microsoft.com/office/drawing/2014/main" id="{D7FE3BA9-41FD-4E49-BE3B-E1233E05CF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 t="59445"/>
          <a:stretch/>
        </p:blipFill>
        <p:spPr bwMode="auto">
          <a:xfrm>
            <a:off x="923925" y="3424805"/>
            <a:ext cx="6815581" cy="2070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FB7888-84F0-4745-B63C-390C4DD74728}"/>
              </a:ext>
            </a:extLst>
          </p:cNvPr>
          <p:cNvPicPr>
            <a:picLocks noChangeAspect="1"/>
          </p:cNvPicPr>
          <p:nvPr/>
        </p:nvPicPr>
        <p:blipFill>
          <a:blip r:embed="rId4"/>
          <a:stretch>
            <a:fillRect/>
          </a:stretch>
        </p:blipFill>
        <p:spPr>
          <a:xfrm>
            <a:off x="8534400" y="1800375"/>
            <a:ext cx="2505075" cy="3694986"/>
          </a:xfrm>
          <a:prstGeom prst="rect">
            <a:avLst/>
          </a:prstGeom>
        </p:spPr>
      </p:pic>
      <p:sp>
        <p:nvSpPr>
          <p:cNvPr id="7" name="Rectangle 6">
            <a:extLst>
              <a:ext uri="{FF2B5EF4-FFF2-40B4-BE49-F238E27FC236}">
                <a16:creationId xmlns:a16="http://schemas.microsoft.com/office/drawing/2014/main" id="{608E2018-7658-4E4E-A381-004F3FCC7F8C}"/>
              </a:ext>
            </a:extLst>
          </p:cNvPr>
          <p:cNvSpPr/>
          <p:nvPr/>
        </p:nvSpPr>
        <p:spPr>
          <a:xfrm>
            <a:off x="8781232" y="5718424"/>
            <a:ext cx="1830436" cy="646331"/>
          </a:xfrm>
          <a:prstGeom prst="rect">
            <a:avLst/>
          </a:prstGeom>
        </p:spPr>
        <p:txBody>
          <a:bodyPr wrap="none">
            <a:spAutoFit/>
          </a:bodyPr>
          <a:lstStyle/>
          <a:p>
            <a:pPr algn="ctr"/>
            <a:r>
              <a:rPr lang="en-GB" b="1" dirty="0"/>
              <a:t>Michael I. Posner</a:t>
            </a:r>
            <a:endParaRPr lang="et-EE" b="1" dirty="0"/>
          </a:p>
          <a:p>
            <a:pPr algn="ctr"/>
            <a:r>
              <a:rPr lang="et-EE" dirty="0"/>
              <a:t>(1963)</a:t>
            </a:r>
            <a:endParaRPr lang="en-GB" dirty="0"/>
          </a:p>
        </p:txBody>
      </p:sp>
    </p:spTree>
    <p:extLst>
      <p:ext uri="{BB962C8B-B14F-4D97-AF65-F5344CB8AC3E}">
        <p14:creationId xmlns:p14="http://schemas.microsoft.com/office/powerpoint/2010/main" val="4112506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7044877" cy="461665"/>
          </a:xfrm>
          <a:prstGeom prst="rect">
            <a:avLst/>
          </a:prstGeom>
          <a:noFill/>
        </p:spPr>
        <p:txBody>
          <a:bodyPr wrap="none" rtlCol="0">
            <a:spAutoFit/>
          </a:bodyPr>
          <a:lstStyle/>
          <a:p>
            <a:r>
              <a:rPr lang="et-EE" sz="2400" dirty="0" err="1"/>
              <a:t>Posneri</a:t>
            </a:r>
            <a:r>
              <a:rPr lang="et-EE" sz="2400" dirty="0"/>
              <a:t> ruumitähelepanu ülesanne (</a:t>
            </a:r>
            <a:r>
              <a:rPr lang="et-EE" sz="2400" i="1" dirty="0" err="1"/>
              <a:t>Posner</a:t>
            </a:r>
            <a:r>
              <a:rPr lang="et-EE" sz="2400" i="1" dirty="0"/>
              <a:t> </a:t>
            </a:r>
            <a:r>
              <a:rPr lang="et-EE" sz="2400" i="1" dirty="0" err="1"/>
              <a:t>cuing</a:t>
            </a:r>
            <a:r>
              <a:rPr lang="et-EE" sz="2400" i="1" dirty="0"/>
              <a:t> </a:t>
            </a:r>
            <a:r>
              <a:rPr lang="et-EE" sz="2400" i="1" dirty="0" err="1"/>
              <a:t>task</a:t>
            </a:r>
            <a:r>
              <a:rPr lang="et-EE" sz="2400" dirty="0"/>
              <a:t>)</a:t>
            </a:r>
            <a:endParaRPr lang="en-GB" sz="2400" dirty="0"/>
          </a:p>
        </p:txBody>
      </p:sp>
      <p:sp>
        <p:nvSpPr>
          <p:cNvPr id="4" name="TextBox 3">
            <a:extLst>
              <a:ext uri="{FF2B5EF4-FFF2-40B4-BE49-F238E27FC236}">
                <a16:creationId xmlns:a16="http://schemas.microsoft.com/office/drawing/2014/main" id="{18076ACC-FF25-42F9-B722-2135A2343A95}"/>
              </a:ext>
            </a:extLst>
          </p:cNvPr>
          <p:cNvSpPr txBox="1"/>
          <p:nvPr/>
        </p:nvSpPr>
        <p:spPr>
          <a:xfrm>
            <a:off x="923925" y="2413337"/>
            <a:ext cx="10123990" cy="1015663"/>
          </a:xfrm>
          <a:prstGeom prst="rect">
            <a:avLst/>
          </a:prstGeom>
          <a:noFill/>
        </p:spPr>
        <p:txBody>
          <a:bodyPr wrap="none" rtlCol="0">
            <a:spAutoFit/>
          </a:bodyPr>
          <a:lstStyle/>
          <a:p>
            <a:r>
              <a:rPr lang="et-EE" sz="2000" dirty="0"/>
              <a:t>Aeglasemad reaktsiooniajad mittevaliidses tingimuses võivad olla tingitud sellest, et esimesena </a:t>
            </a:r>
          </a:p>
          <a:p>
            <a:r>
              <a:rPr lang="et-EE" sz="2000" dirty="0"/>
              <a:t>ilmunud stiimulilt või selle asukohalt tähelepanu lahti haakimine võtab aega, samas kui </a:t>
            </a:r>
            <a:r>
              <a:rPr lang="et-EE" sz="2000" dirty="0" err="1"/>
              <a:t>valiidse</a:t>
            </a:r>
            <a:r>
              <a:rPr lang="et-EE" sz="2000" dirty="0"/>
              <a:t> </a:t>
            </a:r>
          </a:p>
          <a:p>
            <a:r>
              <a:rPr lang="et-EE" sz="2000" dirty="0"/>
              <a:t>vihjega tingimuses on tähelepanu juba õiges ruumipiirkonnas. </a:t>
            </a:r>
          </a:p>
        </p:txBody>
      </p:sp>
      <p:pic>
        <p:nvPicPr>
          <p:cNvPr id="6" name="Picture 2">
            <a:extLst>
              <a:ext uri="{FF2B5EF4-FFF2-40B4-BE49-F238E27FC236}">
                <a16:creationId xmlns:a16="http://schemas.microsoft.com/office/drawing/2014/main" id="{D7FE3BA9-41FD-4E49-BE3B-E1233E05CF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 t="59445"/>
          <a:stretch/>
        </p:blipFill>
        <p:spPr bwMode="auto">
          <a:xfrm>
            <a:off x="1076325" y="3444419"/>
            <a:ext cx="9155113"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98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7044877" cy="461665"/>
          </a:xfrm>
          <a:prstGeom prst="rect">
            <a:avLst/>
          </a:prstGeom>
          <a:noFill/>
        </p:spPr>
        <p:txBody>
          <a:bodyPr wrap="none" rtlCol="0">
            <a:spAutoFit/>
          </a:bodyPr>
          <a:lstStyle/>
          <a:p>
            <a:r>
              <a:rPr lang="et-EE" sz="2400" dirty="0" err="1"/>
              <a:t>Posneri</a:t>
            </a:r>
            <a:r>
              <a:rPr lang="et-EE" sz="2400" dirty="0"/>
              <a:t> ruumitähelepanu ülesanne (</a:t>
            </a:r>
            <a:r>
              <a:rPr lang="et-EE" sz="2400" i="1" dirty="0" err="1"/>
              <a:t>Posner</a:t>
            </a:r>
            <a:r>
              <a:rPr lang="et-EE" sz="2400" i="1" dirty="0"/>
              <a:t> </a:t>
            </a:r>
            <a:r>
              <a:rPr lang="et-EE" sz="2400" i="1" dirty="0" err="1"/>
              <a:t>cuing</a:t>
            </a:r>
            <a:r>
              <a:rPr lang="et-EE" sz="2400" i="1" dirty="0"/>
              <a:t> </a:t>
            </a:r>
            <a:r>
              <a:rPr lang="et-EE" sz="2400" i="1" dirty="0" err="1"/>
              <a:t>task</a:t>
            </a:r>
            <a:r>
              <a:rPr lang="et-EE" sz="2400" dirty="0"/>
              <a:t>)</a:t>
            </a:r>
            <a:endParaRPr lang="en-GB" sz="2400" dirty="0"/>
          </a:p>
        </p:txBody>
      </p:sp>
      <p:pic>
        <p:nvPicPr>
          <p:cNvPr id="5" name="Picture 4">
            <a:extLst>
              <a:ext uri="{FF2B5EF4-FFF2-40B4-BE49-F238E27FC236}">
                <a16:creationId xmlns:a16="http://schemas.microsoft.com/office/drawing/2014/main" id="{646D5591-B754-4046-887A-6874D0AFE1A2}"/>
              </a:ext>
            </a:extLst>
          </p:cNvPr>
          <p:cNvPicPr>
            <a:picLocks noChangeAspect="1"/>
          </p:cNvPicPr>
          <p:nvPr/>
        </p:nvPicPr>
        <p:blipFill rotWithShape="1">
          <a:blip r:embed="rId2"/>
          <a:srcRect r="472" b="15378"/>
          <a:stretch/>
        </p:blipFill>
        <p:spPr>
          <a:xfrm>
            <a:off x="1139462" y="2535483"/>
            <a:ext cx="4442188" cy="3569335"/>
          </a:xfrm>
          <a:prstGeom prst="rect">
            <a:avLst/>
          </a:prstGeom>
        </p:spPr>
      </p:pic>
      <p:pic>
        <p:nvPicPr>
          <p:cNvPr id="7" name="Picture 6">
            <a:extLst>
              <a:ext uri="{FF2B5EF4-FFF2-40B4-BE49-F238E27FC236}">
                <a16:creationId xmlns:a16="http://schemas.microsoft.com/office/drawing/2014/main" id="{45E3C1A8-FC41-431D-A970-9E7E7A1F2C4E}"/>
              </a:ext>
            </a:extLst>
          </p:cNvPr>
          <p:cNvPicPr>
            <a:picLocks noChangeAspect="1"/>
          </p:cNvPicPr>
          <p:nvPr/>
        </p:nvPicPr>
        <p:blipFill>
          <a:blip r:embed="rId3"/>
          <a:stretch>
            <a:fillRect/>
          </a:stretch>
        </p:blipFill>
        <p:spPr>
          <a:xfrm>
            <a:off x="5747708" y="2632919"/>
            <a:ext cx="4442187" cy="3654327"/>
          </a:xfrm>
          <a:prstGeom prst="rect">
            <a:avLst/>
          </a:prstGeom>
        </p:spPr>
      </p:pic>
    </p:spTree>
    <p:extLst>
      <p:ext uri="{BB962C8B-B14F-4D97-AF65-F5344CB8AC3E}">
        <p14:creationId xmlns:p14="http://schemas.microsoft.com/office/powerpoint/2010/main" val="3687870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3024A-AD1D-4EB6-9BB4-889AD25734CF}"/>
              </a:ext>
            </a:extLst>
          </p:cNvPr>
          <p:cNvSpPr>
            <a:spLocks noGrp="1"/>
          </p:cNvSpPr>
          <p:nvPr>
            <p:ph type="title"/>
          </p:nvPr>
        </p:nvSpPr>
        <p:spPr/>
        <p:txBody>
          <a:bodyPr/>
          <a:lstStyle/>
          <a:p>
            <a:r>
              <a:rPr lang="et-EE" dirty="0"/>
              <a:t>                   </a:t>
            </a:r>
            <a:endParaRPr lang="en-GB" dirty="0"/>
          </a:p>
        </p:txBody>
      </p:sp>
      <p:sp>
        <p:nvSpPr>
          <p:cNvPr id="3" name="Content Placeholder 2">
            <a:extLst>
              <a:ext uri="{FF2B5EF4-FFF2-40B4-BE49-F238E27FC236}">
                <a16:creationId xmlns:a16="http://schemas.microsoft.com/office/drawing/2014/main" id="{33DF7046-8666-4613-B3CC-0E901EDB4E16}"/>
              </a:ext>
            </a:extLst>
          </p:cNvPr>
          <p:cNvSpPr>
            <a:spLocks noGrp="1"/>
          </p:cNvSpPr>
          <p:nvPr>
            <p:ph idx="1"/>
          </p:nvPr>
        </p:nvSpPr>
        <p:spPr/>
        <p:txBody>
          <a:bodyPr/>
          <a:lstStyle/>
          <a:p>
            <a:pPr marL="0" indent="0">
              <a:buNone/>
            </a:pPr>
            <a:r>
              <a:rPr lang="et-EE" dirty="0"/>
              <a:t>Insener</a:t>
            </a:r>
          </a:p>
          <a:p>
            <a:pPr marL="0" indent="0">
              <a:buNone/>
            </a:pPr>
            <a:r>
              <a:rPr lang="et-EE" dirty="0"/>
              <a:t>Programmeerija</a:t>
            </a:r>
          </a:p>
          <a:p>
            <a:pPr marL="0" indent="0">
              <a:buNone/>
            </a:pPr>
            <a:r>
              <a:rPr lang="et-EE" dirty="0" err="1"/>
              <a:t>Python</a:t>
            </a:r>
            <a:r>
              <a:rPr lang="et-EE" dirty="0"/>
              <a:t>/</a:t>
            </a:r>
            <a:r>
              <a:rPr lang="et-EE" dirty="0" err="1"/>
              <a:t>Matlab</a:t>
            </a:r>
            <a:r>
              <a:rPr lang="et-EE" dirty="0"/>
              <a:t>/Java</a:t>
            </a:r>
          </a:p>
          <a:p>
            <a:pPr marL="0" indent="0">
              <a:buNone/>
            </a:pPr>
            <a:r>
              <a:rPr lang="et-EE" dirty="0"/>
              <a:t>PsychoPy</a:t>
            </a:r>
          </a:p>
          <a:p>
            <a:pPr marL="0" indent="0">
              <a:buNone/>
            </a:pPr>
            <a:r>
              <a:rPr lang="et-EE" dirty="0"/>
              <a:t>E-</a:t>
            </a:r>
            <a:r>
              <a:rPr lang="et-EE" dirty="0" err="1"/>
              <a:t>Prime</a:t>
            </a:r>
            <a:r>
              <a:rPr lang="et-EE" dirty="0"/>
              <a:t>, </a:t>
            </a:r>
            <a:r>
              <a:rPr lang="et-EE" dirty="0" err="1"/>
              <a:t>PsyScope</a:t>
            </a:r>
            <a:r>
              <a:rPr lang="en-GB" dirty="0"/>
              <a:t>, </a:t>
            </a:r>
            <a:r>
              <a:rPr lang="et-EE" dirty="0" err="1"/>
              <a:t>OpenSesame</a:t>
            </a:r>
            <a:endParaRPr lang="en-GB" dirty="0"/>
          </a:p>
        </p:txBody>
      </p:sp>
      <p:sp>
        <p:nvSpPr>
          <p:cNvPr id="5" name="Title 1">
            <a:extLst>
              <a:ext uri="{FF2B5EF4-FFF2-40B4-BE49-F238E27FC236}">
                <a16:creationId xmlns:a16="http://schemas.microsoft.com/office/drawing/2014/main" id="{66DBCDE1-5003-4B1B-A24D-D74F3C656A69}"/>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grpSp>
        <p:nvGrpSpPr>
          <p:cNvPr id="10" name="Group 9">
            <a:extLst>
              <a:ext uri="{FF2B5EF4-FFF2-40B4-BE49-F238E27FC236}">
                <a16:creationId xmlns:a16="http://schemas.microsoft.com/office/drawing/2014/main" id="{8F096520-42AA-4B25-A071-7EE818DDB289}"/>
              </a:ext>
            </a:extLst>
          </p:cNvPr>
          <p:cNvGrpSpPr/>
          <p:nvPr/>
        </p:nvGrpSpPr>
        <p:grpSpPr>
          <a:xfrm>
            <a:off x="7372350" y="1741790"/>
            <a:ext cx="3897593" cy="2768000"/>
            <a:chOff x="7372350" y="1741790"/>
            <a:chExt cx="3897593" cy="2768000"/>
          </a:xfrm>
        </p:grpSpPr>
        <p:cxnSp>
          <p:nvCxnSpPr>
            <p:cNvPr id="7" name="Straight Arrow Connector 6">
              <a:extLst>
                <a:ext uri="{FF2B5EF4-FFF2-40B4-BE49-F238E27FC236}">
                  <a16:creationId xmlns:a16="http://schemas.microsoft.com/office/drawing/2014/main" id="{9FE2CD88-926D-482A-9A7A-BDC5D8DD7C66}"/>
                </a:ext>
              </a:extLst>
            </p:cNvPr>
            <p:cNvCxnSpPr/>
            <p:nvPr/>
          </p:nvCxnSpPr>
          <p:spPr>
            <a:xfrm>
              <a:off x="7372350" y="1930400"/>
              <a:ext cx="0" cy="211772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A2612F98-0499-4B2E-8DB7-BB6E5F9CACA3}"/>
                </a:ext>
              </a:extLst>
            </p:cNvPr>
            <p:cNvSpPr txBox="1"/>
            <p:nvPr/>
          </p:nvSpPr>
          <p:spPr>
            <a:xfrm>
              <a:off x="8010524" y="1741790"/>
              <a:ext cx="3022109" cy="369332"/>
            </a:xfrm>
            <a:prstGeom prst="rect">
              <a:avLst/>
            </a:prstGeom>
            <a:noFill/>
          </p:spPr>
          <p:txBody>
            <a:bodyPr wrap="none" rtlCol="0">
              <a:spAutoFit/>
            </a:bodyPr>
            <a:lstStyle/>
            <a:p>
              <a:r>
                <a:rPr lang="et-EE" dirty="0"/>
                <a:t>Tehniliselt keerukas ja paindlik</a:t>
              </a:r>
              <a:endParaRPr lang="en-GB" dirty="0"/>
            </a:p>
          </p:txBody>
        </p:sp>
        <p:sp>
          <p:nvSpPr>
            <p:cNvPr id="9" name="TextBox 8">
              <a:extLst>
                <a:ext uri="{FF2B5EF4-FFF2-40B4-BE49-F238E27FC236}">
                  <a16:creationId xmlns:a16="http://schemas.microsoft.com/office/drawing/2014/main" id="{CF89CB68-0A14-4D68-8058-963396B967BF}"/>
                </a:ext>
              </a:extLst>
            </p:cNvPr>
            <p:cNvSpPr txBox="1"/>
            <p:nvPr/>
          </p:nvSpPr>
          <p:spPr>
            <a:xfrm>
              <a:off x="8010525" y="3863459"/>
              <a:ext cx="3259418" cy="646331"/>
            </a:xfrm>
            <a:prstGeom prst="rect">
              <a:avLst/>
            </a:prstGeom>
            <a:noFill/>
          </p:spPr>
          <p:txBody>
            <a:bodyPr wrap="none" rtlCol="0">
              <a:spAutoFit/>
            </a:bodyPr>
            <a:lstStyle/>
            <a:p>
              <a:pPr algn="ctr"/>
              <a:r>
                <a:rPr lang="et-EE" dirty="0"/>
                <a:t>Tehniliselt vähem keerukas, kuid </a:t>
              </a:r>
            </a:p>
            <a:p>
              <a:pPr algn="ctr"/>
              <a:r>
                <a:rPr lang="et-EE" dirty="0"/>
                <a:t>ka vähem paindlik</a:t>
              </a:r>
              <a:endParaRPr lang="en-GB" dirty="0"/>
            </a:p>
          </p:txBody>
        </p:sp>
      </p:grpSp>
    </p:spTree>
    <p:extLst>
      <p:ext uri="{BB962C8B-B14F-4D97-AF65-F5344CB8AC3E}">
        <p14:creationId xmlns:p14="http://schemas.microsoft.com/office/powerpoint/2010/main" val="1893116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08C22-666C-4E09-B1FE-5E109DE06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700088"/>
            <a:ext cx="6286500"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699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history of eye tracking technology">
            <a:extLst>
              <a:ext uri="{FF2B5EF4-FFF2-40B4-BE49-F238E27FC236}">
                <a16:creationId xmlns:a16="http://schemas.microsoft.com/office/drawing/2014/main" id="{2D70D9C7-D358-4CEC-A334-5D6990705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13" y="2181225"/>
            <a:ext cx="11655438" cy="300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9908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history of eye tracking technology">
            <a:extLst>
              <a:ext uri="{FF2B5EF4-FFF2-40B4-BE49-F238E27FC236}">
                <a16:creationId xmlns:a16="http://schemas.microsoft.com/office/drawing/2014/main" id="{2D70D9C7-D358-4CEC-A334-5D6990705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13" y="2181225"/>
            <a:ext cx="11655438" cy="30051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96731E-9237-4FC5-A63C-24DB25D7C7C8}"/>
              </a:ext>
            </a:extLst>
          </p:cNvPr>
          <p:cNvSpPr txBox="1"/>
          <p:nvPr/>
        </p:nvSpPr>
        <p:spPr>
          <a:xfrm>
            <a:off x="5248275" y="1811893"/>
            <a:ext cx="2638864" cy="369332"/>
          </a:xfrm>
          <a:prstGeom prst="rect">
            <a:avLst/>
          </a:prstGeom>
          <a:noFill/>
        </p:spPr>
        <p:txBody>
          <a:bodyPr wrap="none" rtlCol="0">
            <a:spAutoFit/>
          </a:bodyPr>
          <a:lstStyle/>
          <a:p>
            <a:r>
              <a:rPr lang="et-EE" dirty="0">
                <a:solidFill>
                  <a:srgbClr val="C00000"/>
                </a:solidFill>
              </a:rPr>
              <a:t>(Allik, Rauk, &amp; Luuk, 1981)</a:t>
            </a:r>
            <a:endParaRPr lang="en-GB" dirty="0">
              <a:solidFill>
                <a:srgbClr val="C00000"/>
              </a:solidFill>
            </a:endParaRPr>
          </a:p>
        </p:txBody>
      </p:sp>
      <p:sp>
        <p:nvSpPr>
          <p:cNvPr id="4" name="TextBox 3">
            <a:extLst>
              <a:ext uri="{FF2B5EF4-FFF2-40B4-BE49-F238E27FC236}">
                <a16:creationId xmlns:a16="http://schemas.microsoft.com/office/drawing/2014/main" id="{12EF854C-0B74-46E0-857A-E6E9D37F49B0}"/>
              </a:ext>
            </a:extLst>
          </p:cNvPr>
          <p:cNvSpPr txBox="1"/>
          <p:nvPr/>
        </p:nvSpPr>
        <p:spPr>
          <a:xfrm>
            <a:off x="3657601" y="1486972"/>
            <a:ext cx="6236210" cy="369332"/>
          </a:xfrm>
          <a:prstGeom prst="rect">
            <a:avLst/>
          </a:prstGeom>
          <a:noFill/>
        </p:spPr>
        <p:txBody>
          <a:bodyPr wrap="square" rtlCol="0">
            <a:spAutoFit/>
          </a:bodyPr>
          <a:lstStyle/>
          <a:p>
            <a:r>
              <a:rPr lang="en-GB" b="1" dirty="0">
                <a:solidFill>
                  <a:srgbClr val="C00000"/>
                </a:solidFill>
              </a:rPr>
              <a:t>Control and sense of eye movement behind closed</a:t>
            </a:r>
            <a:r>
              <a:rPr lang="et-EE" b="1" dirty="0">
                <a:solidFill>
                  <a:srgbClr val="C00000"/>
                </a:solidFill>
              </a:rPr>
              <a:t> </a:t>
            </a:r>
            <a:r>
              <a:rPr lang="en-GB" b="1" dirty="0">
                <a:solidFill>
                  <a:srgbClr val="C00000"/>
                </a:solidFill>
              </a:rPr>
              <a:t>eyelids</a:t>
            </a:r>
            <a:endParaRPr lang="en-GB" dirty="0">
              <a:solidFill>
                <a:srgbClr val="C00000"/>
              </a:solidFill>
            </a:endParaRPr>
          </a:p>
        </p:txBody>
      </p:sp>
    </p:spTree>
    <p:extLst>
      <p:ext uri="{BB962C8B-B14F-4D97-AF65-F5344CB8AC3E}">
        <p14:creationId xmlns:p14="http://schemas.microsoft.com/office/powerpoint/2010/main" val="1659152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ED0553-B943-40A5-8AB9-CD03E1CCAD6B}"/>
              </a:ext>
            </a:extLst>
          </p:cNvPr>
          <p:cNvPicPr>
            <a:picLocks noChangeAspect="1"/>
          </p:cNvPicPr>
          <p:nvPr/>
        </p:nvPicPr>
        <p:blipFill>
          <a:blip r:embed="rId3"/>
          <a:stretch>
            <a:fillRect/>
          </a:stretch>
        </p:blipFill>
        <p:spPr>
          <a:xfrm>
            <a:off x="1085850" y="581025"/>
            <a:ext cx="10020300" cy="2095500"/>
          </a:xfrm>
          <a:prstGeom prst="rect">
            <a:avLst/>
          </a:prstGeom>
        </p:spPr>
      </p:pic>
      <p:pic>
        <p:nvPicPr>
          <p:cNvPr id="5" name="Picture 4">
            <a:extLst>
              <a:ext uri="{FF2B5EF4-FFF2-40B4-BE49-F238E27FC236}">
                <a16:creationId xmlns:a16="http://schemas.microsoft.com/office/drawing/2014/main" id="{6675991B-BA72-455E-9E0E-9F5B297FA97F}"/>
              </a:ext>
            </a:extLst>
          </p:cNvPr>
          <p:cNvPicPr>
            <a:picLocks noChangeAspect="1"/>
          </p:cNvPicPr>
          <p:nvPr/>
        </p:nvPicPr>
        <p:blipFill rotWithShape="1">
          <a:blip r:embed="rId4"/>
          <a:srcRect t="30000" r="30688"/>
          <a:stretch/>
        </p:blipFill>
        <p:spPr>
          <a:xfrm>
            <a:off x="3432887" y="1743076"/>
            <a:ext cx="6939838" cy="4800600"/>
          </a:xfrm>
          <a:prstGeom prst="rect">
            <a:avLst/>
          </a:prstGeom>
        </p:spPr>
      </p:pic>
    </p:spTree>
    <p:extLst>
      <p:ext uri="{BB962C8B-B14F-4D97-AF65-F5344CB8AC3E}">
        <p14:creationId xmlns:p14="http://schemas.microsoft.com/office/powerpoint/2010/main" val="16657752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1CBAA38-7F42-47F8-8A58-58C856341D23}"/>
              </a:ext>
            </a:extLst>
          </p:cNvPr>
          <p:cNvPicPr>
            <a:picLocks noChangeAspect="1"/>
          </p:cNvPicPr>
          <p:nvPr/>
        </p:nvPicPr>
        <p:blipFill rotWithShape="1">
          <a:blip r:embed="rId4"/>
          <a:srcRect l="-103" r="2733"/>
          <a:stretch/>
        </p:blipFill>
        <p:spPr>
          <a:xfrm>
            <a:off x="1031817" y="1717288"/>
            <a:ext cx="4837289" cy="3741404"/>
          </a:xfrm>
          <a:prstGeom prst="rect">
            <a:avLst/>
          </a:prstGeom>
        </p:spPr>
      </p:pic>
      <p:pic>
        <p:nvPicPr>
          <p:cNvPr id="3" name="Picture 2">
            <a:hlinkClick r:id="rId5"/>
            <a:extLst>
              <a:ext uri="{FF2B5EF4-FFF2-40B4-BE49-F238E27FC236}">
                <a16:creationId xmlns:a16="http://schemas.microsoft.com/office/drawing/2014/main" id="{5724F3F4-FAE0-4783-9A99-82AD3C6F20BC}"/>
              </a:ext>
            </a:extLst>
          </p:cNvPr>
          <p:cNvPicPr>
            <a:picLocks noChangeAspect="1"/>
          </p:cNvPicPr>
          <p:nvPr/>
        </p:nvPicPr>
        <p:blipFill>
          <a:blip r:embed="rId6"/>
          <a:stretch>
            <a:fillRect/>
          </a:stretch>
        </p:blipFill>
        <p:spPr>
          <a:xfrm>
            <a:off x="6322895" y="1717287"/>
            <a:ext cx="4724723" cy="3741405"/>
          </a:xfrm>
          <a:prstGeom prst="rect">
            <a:avLst/>
          </a:prstGeom>
        </p:spPr>
      </p:pic>
      <p:sp>
        <p:nvSpPr>
          <p:cNvPr id="4" name="Rectangle 3">
            <a:extLst>
              <a:ext uri="{FF2B5EF4-FFF2-40B4-BE49-F238E27FC236}">
                <a16:creationId xmlns:a16="http://schemas.microsoft.com/office/drawing/2014/main" id="{B3E6E9A9-401A-4D21-BB63-DF89C2EA4788}"/>
              </a:ext>
            </a:extLst>
          </p:cNvPr>
          <p:cNvSpPr/>
          <p:nvPr/>
        </p:nvSpPr>
        <p:spPr>
          <a:xfrm>
            <a:off x="925436" y="5458692"/>
            <a:ext cx="3692678" cy="369332"/>
          </a:xfrm>
          <a:prstGeom prst="rect">
            <a:avLst/>
          </a:prstGeom>
        </p:spPr>
        <p:txBody>
          <a:bodyPr wrap="none">
            <a:spAutoFit/>
          </a:bodyPr>
          <a:lstStyle/>
          <a:p>
            <a:r>
              <a:rPr lang="en-GB" dirty="0">
                <a:hlinkClick r:id="rId3"/>
              </a:rPr>
              <a:t>https://youtu.be/NcHdF1eHhgc?t=53</a:t>
            </a:r>
            <a:endParaRPr lang="en-GB" dirty="0"/>
          </a:p>
        </p:txBody>
      </p:sp>
    </p:spTree>
    <p:extLst>
      <p:ext uri="{BB962C8B-B14F-4D97-AF65-F5344CB8AC3E}">
        <p14:creationId xmlns:p14="http://schemas.microsoft.com/office/powerpoint/2010/main" val="15651247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a:extLst>
              <a:ext uri="{FF2B5EF4-FFF2-40B4-BE49-F238E27FC236}">
                <a16:creationId xmlns:a16="http://schemas.microsoft.com/office/drawing/2014/main" id="{4E2D3AC0-C8E6-45DA-8AD4-DB230938B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0" b="1369"/>
          <a:stretch/>
        </p:blipFill>
        <p:spPr bwMode="auto">
          <a:xfrm>
            <a:off x="1352551" y="1677101"/>
            <a:ext cx="7448550" cy="428237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9AC93C4-9489-4187-A799-95AC5F5D57CC}"/>
              </a:ext>
            </a:extLst>
          </p:cNvPr>
          <p:cNvSpPr txBox="1">
            <a:spLocks/>
          </p:cNvSpPr>
          <p:nvPr/>
        </p:nvSpPr>
        <p:spPr>
          <a:xfrm>
            <a:off x="904875" y="898525"/>
            <a:ext cx="10515600" cy="6445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Teooria ja praktika</a:t>
            </a:r>
            <a:endParaRPr lang="en-GB" b="1" dirty="0"/>
          </a:p>
        </p:txBody>
      </p:sp>
    </p:spTree>
    <p:extLst>
      <p:ext uri="{BB962C8B-B14F-4D97-AF65-F5344CB8AC3E}">
        <p14:creationId xmlns:p14="http://schemas.microsoft.com/office/powerpoint/2010/main" val="3221569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del: uute koroonaviiruse haigusjuhtude arv päevas sõltuvalt sotsiaalse distantseerumise meetmete kasutuselevõtust ühepäevase vahega.">
            <a:extLst>
              <a:ext uri="{FF2B5EF4-FFF2-40B4-BE49-F238E27FC236}">
                <a16:creationId xmlns:a16="http://schemas.microsoft.com/office/drawing/2014/main" id="{DD4EAA8B-3FF8-44C2-AD82-49C38784D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62890"/>
            <a:ext cx="10991850" cy="65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99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4366</TotalTime>
  <Words>2886</Words>
  <Application>Microsoft Office PowerPoint</Application>
  <PresentationFormat>Widescreen</PresentationFormat>
  <Paragraphs>362</Paragraphs>
  <Slides>81</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Roboto</vt:lpstr>
      <vt:lpstr>Times New Roman</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Psühhofüsioloogia (definitsioon)</vt:lpstr>
      <vt:lpstr>PowerPoint Presentation</vt:lpstr>
      <vt:lpstr>PowerPoint Presentation</vt:lpstr>
      <vt:lpstr>PowerPoint Presentation</vt:lpstr>
      <vt:lpstr>PowerPoint Presentation</vt:lpstr>
      <vt:lpstr>Psühhofüsioloogia: aken psüühikasse</vt:lpstr>
      <vt:lpstr>Psühhofüsioloogia: aken psüühikasse</vt:lpstr>
      <vt:lpstr>Sissejuhatus psühhofüsioloogia rakendustesse: eesmärgid</vt:lpstr>
      <vt:lpstr>PowerPoint Presentation</vt:lpstr>
      <vt:lpstr>Iseseisvad tööd</vt:lpstr>
      <vt:lpstr>Iseseisvad tööd</vt:lpstr>
      <vt:lpstr>Iseseisvad tööd</vt:lpstr>
      <vt:lpstr>Õpitestid Moodles (pärast iga praktikumi, kokku seitse)</vt:lpstr>
      <vt:lpstr>Iseseisvad tööd</vt:lpstr>
      <vt:lpstr>Iseseisev töö PsychoPy foorumiga (neljandaks praktikumiks)</vt:lpstr>
      <vt:lpstr>Iseseisvad tööd</vt:lpstr>
      <vt:lpstr>Lühiettekanne lõpuseminaris</vt:lpstr>
      <vt:lpstr>PowerPoint Presentation</vt:lpstr>
      <vt:lpstr>PowerPoint Presentation</vt:lpstr>
      <vt:lpstr>PowerPoint Presentation</vt:lpstr>
      <vt:lpstr>PowerPoint Presentation</vt:lpstr>
      <vt:lpstr>Psühhofüsioloogia: aken psüühikasse</vt:lpstr>
      <vt:lpstr>Laialdaselt kasutatud katseparadigmad psühhofüsioloogias</vt:lpstr>
      <vt:lpstr>Laialdaselt kasutatud katseparadigmad psühhofüsioloogias</vt:lpstr>
      <vt:lpstr>PowerPoint Presentation</vt:lpstr>
      <vt:lpstr>Populaarseimad programmerimiskeeled</vt:lpstr>
      <vt:lpstr>PowerPoint Presentation</vt:lpstr>
      <vt:lpstr>PowerPoint Presentation</vt:lpstr>
      <vt:lpstr>PsychoPy: graafiline kasutajaliides või käsurealt koodi kirjutamine</vt:lpstr>
      <vt:lpstr>Valik õpiväljundeid</vt:lpstr>
      <vt:lpstr>PowerPoint Presentation</vt:lpstr>
      <vt:lpstr>PowerPoint Presentation</vt:lpstr>
      <vt:lpstr>PowerPoint Presentation</vt:lpstr>
      <vt:lpstr>PowerPoint Presentation</vt:lpstr>
      <vt:lpstr>PowerPoint Presentation</vt:lpstr>
      <vt:lpstr>PowerPoint Presentation</vt:lpstr>
      <vt:lpstr>Iseseisev töö PsychoPy foorumiga (neljandaks praktikumiks)</vt:lpstr>
      <vt:lpstr>PsychoPy foorum (neljandaks praktikumiks)</vt:lpstr>
      <vt:lpstr>Iseseisev töö PsychoPy foorumiga (neljandaks praktikumiks)</vt:lpstr>
      <vt:lpstr>PsychoPy foorum (neljandaks praktikumiks)</vt:lpstr>
      <vt:lpstr>Iseseisev töö PsychoPy foorumiga (neljandaks praktikumiks)</vt:lpstr>
      <vt:lpstr>Iseseisev töö PsychoPy foorumiga (neljandaks praktikumiks)</vt:lpstr>
      <vt:lpstr>Iseseisev töö PsychoPy foorumiga (neljandaks praktikumiks)</vt:lpstr>
      <vt:lpstr>Olemasoleva PsychoPy programmi redigeerimine (vastavalt enne kolmandat või kuuendat praktikumi)</vt:lpstr>
      <vt:lpstr>Olemasoleva PsychoPy programmi redigeerimine (vastavalt enne kolmandat või kuuendat praktikumi)</vt:lpstr>
      <vt:lpstr>Olemasoleva PsychoPy programmi redigeerimine (vastavalt enne kolmandat või kuuendat praktikumi)</vt:lpstr>
      <vt:lpstr>Olemasoleva PsychoPy programmi redigeerimine (vastavalt enne kolmandat või kuuendat praktikumi)</vt:lpstr>
      <vt:lpstr>Olemasoleva PsychoPy programmi redigeerimine (vastavalt enne kolmandat või kuuendat praktikumi)</vt:lpstr>
      <vt:lpstr>Olemasoleva PsychoPy programmi redigeerimine (vastavalt enne kolmandat või kuuendat praktikumi)</vt:lpstr>
      <vt:lpstr>Laialdaselt kasutatud katseparadigmad psühhofüsioloogias</vt:lpstr>
      <vt:lpstr>Laialdaselt kasutatud katseparadigmad psühhofüsioloogias</vt:lpstr>
      <vt:lpstr>Laialdaselt kasutatud katseparadigmad psühhofüsioloogias</vt:lpstr>
      <vt:lpstr>Laialdaselt kasutatud katseparadigmad psühhofüsioloogias</vt:lpstr>
      <vt:lpstr>Laialdaselt kasutatud katseparadigmad psühhofüsioloogias</vt:lpstr>
      <vt:lpstr>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231</cp:revision>
  <dcterms:created xsi:type="dcterms:W3CDTF">2020-07-09T08:11:43Z</dcterms:created>
  <dcterms:modified xsi:type="dcterms:W3CDTF">2021-02-27T21:34:53Z</dcterms:modified>
</cp:coreProperties>
</file>